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394" r:id="rId2"/>
    <p:sldId id="321" r:id="rId3"/>
    <p:sldId id="322" r:id="rId4"/>
    <p:sldId id="303" r:id="rId5"/>
    <p:sldId id="323" r:id="rId6"/>
    <p:sldId id="324" r:id="rId7"/>
    <p:sldId id="325" r:id="rId8"/>
    <p:sldId id="389" r:id="rId9"/>
    <p:sldId id="326" r:id="rId10"/>
    <p:sldId id="304" r:id="rId11"/>
    <p:sldId id="327" r:id="rId12"/>
    <p:sldId id="305" r:id="rId13"/>
    <p:sldId id="306" r:id="rId14"/>
    <p:sldId id="307" r:id="rId15"/>
    <p:sldId id="328" r:id="rId16"/>
    <p:sldId id="329" r:id="rId17"/>
    <p:sldId id="308" r:id="rId18"/>
    <p:sldId id="330" r:id="rId19"/>
    <p:sldId id="331" r:id="rId20"/>
    <p:sldId id="332" r:id="rId21"/>
    <p:sldId id="333" r:id="rId22"/>
    <p:sldId id="390" r:id="rId23"/>
    <p:sldId id="334" r:id="rId24"/>
    <p:sldId id="335" r:id="rId25"/>
    <p:sldId id="336" r:id="rId26"/>
    <p:sldId id="337" r:id="rId27"/>
    <p:sldId id="384" r:id="rId28"/>
    <p:sldId id="383" r:id="rId29"/>
    <p:sldId id="338" r:id="rId30"/>
    <p:sldId id="391" r:id="rId31"/>
    <p:sldId id="339" r:id="rId32"/>
    <p:sldId id="392" r:id="rId33"/>
    <p:sldId id="340" r:id="rId34"/>
    <p:sldId id="393" r:id="rId35"/>
    <p:sldId id="341" r:id="rId36"/>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16F6"/>
    <a:srgbClr val="9900CC"/>
    <a:srgbClr val="009900"/>
    <a:srgbClr val="FFFF99"/>
    <a:srgbClr val="FFFFCC"/>
    <a:srgbClr val="3366FF"/>
    <a:srgbClr val="33CC33"/>
    <a:srgbClr val="2007B9"/>
    <a:srgbClr val="66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66" autoAdjust="0"/>
    <p:restoredTop sz="94624" autoAdjust="0"/>
  </p:normalViewPr>
  <p:slideViewPr>
    <p:cSldViewPr>
      <p:cViewPr varScale="1">
        <p:scale>
          <a:sx n="69" d="100"/>
          <a:sy n="69" d="100"/>
        </p:scale>
        <p:origin x="-14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ED46F8BC-971F-4503-8C52-B33ECC6794D3}" type="datetimeFigureOut">
              <a:rPr lang="ar-EG" smtClean="0"/>
              <a:pPr/>
              <a:t>23/07/1441</a:t>
            </a:fld>
            <a:endParaRPr lang="ar-EG"/>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EG"/>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86952B1B-6A0C-490B-A388-FA593CBC7DEC}"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D46F8BC-971F-4503-8C52-B33ECC6794D3}"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extLst/>
          </a:lstStyle>
          <a:p>
            <a:endParaRPr lang="ar-EG"/>
          </a:p>
        </p:txBody>
      </p:sp>
      <p:sp>
        <p:nvSpPr>
          <p:cNvPr id="6" name="عنصر نائب لرقم الشريحة 5"/>
          <p:cNvSpPr>
            <a:spLocks noGrp="1"/>
          </p:cNvSpPr>
          <p:nvPr>
            <p:ph type="sldNum" sz="quarter" idx="12"/>
          </p:nvPr>
        </p:nvSpPr>
        <p:spPr/>
        <p:txBody>
          <a:bodyPr/>
          <a:lstStyle>
            <a:extLst/>
          </a:lstStyle>
          <a:p>
            <a:fld id="{86952B1B-6A0C-490B-A388-FA593CBC7DEC}"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D46F8BC-971F-4503-8C52-B33ECC6794D3}"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extLst/>
          </a:lstStyle>
          <a:p>
            <a:endParaRPr lang="ar-EG"/>
          </a:p>
        </p:txBody>
      </p:sp>
      <p:sp>
        <p:nvSpPr>
          <p:cNvPr id="6" name="عنصر نائب لرقم الشريحة 5"/>
          <p:cNvSpPr>
            <a:spLocks noGrp="1"/>
          </p:cNvSpPr>
          <p:nvPr>
            <p:ph type="sldNum" sz="quarter" idx="12"/>
          </p:nvPr>
        </p:nvSpPr>
        <p:spPr/>
        <p:txBody>
          <a:bodyPr/>
          <a:lstStyle>
            <a:extLst/>
          </a:lstStyle>
          <a:p>
            <a:fld id="{86952B1B-6A0C-490B-A388-FA593CBC7DEC}"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D46F8BC-971F-4503-8C52-B33ECC6794D3}"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extLst/>
          </a:lstStyle>
          <a:p>
            <a:endParaRPr lang="ar-EG"/>
          </a:p>
        </p:txBody>
      </p:sp>
      <p:sp>
        <p:nvSpPr>
          <p:cNvPr id="6" name="عنصر نائب لرقم الشريحة 5"/>
          <p:cNvSpPr>
            <a:spLocks noGrp="1"/>
          </p:cNvSpPr>
          <p:nvPr>
            <p:ph type="sldNum" sz="quarter" idx="12"/>
          </p:nvPr>
        </p:nvSpPr>
        <p:spPr/>
        <p:txBody>
          <a:bodyPr/>
          <a:lstStyle>
            <a:extLst/>
          </a:lstStyle>
          <a:p>
            <a:fld id="{86952B1B-6A0C-490B-A388-FA593CBC7DEC}" type="slidenum">
              <a:rPr lang="ar-EG" smtClean="0"/>
              <a:pPr/>
              <a:t>‹#›</a:t>
            </a:fld>
            <a:endParaRPr lang="ar-EG"/>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ED46F8BC-971F-4503-8C52-B33ECC6794D3}"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extLst/>
          </a:lstStyle>
          <a:p>
            <a:endParaRPr lang="ar-EG"/>
          </a:p>
        </p:txBody>
      </p:sp>
      <p:sp>
        <p:nvSpPr>
          <p:cNvPr id="6" name="عنصر نائب لرقم الشريحة 5"/>
          <p:cNvSpPr>
            <a:spLocks noGrp="1"/>
          </p:cNvSpPr>
          <p:nvPr>
            <p:ph type="sldNum" sz="quarter" idx="12"/>
          </p:nvPr>
        </p:nvSpPr>
        <p:spPr/>
        <p:txBody>
          <a:bodyPr/>
          <a:lstStyle>
            <a:extLst/>
          </a:lstStyle>
          <a:p>
            <a:fld id="{86952B1B-6A0C-490B-A388-FA593CBC7DEC}" type="slidenum">
              <a:rPr lang="ar-EG" smtClean="0"/>
              <a:pPr/>
              <a:t>‹#›</a:t>
            </a:fld>
            <a:endParaRPr lang="ar-EG"/>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D46F8BC-971F-4503-8C52-B33ECC6794D3}" type="datetimeFigureOut">
              <a:rPr lang="ar-EG" smtClean="0"/>
              <a:pPr/>
              <a:t>23/07/1441</a:t>
            </a:fld>
            <a:endParaRPr lang="ar-EG"/>
          </a:p>
        </p:txBody>
      </p:sp>
      <p:sp>
        <p:nvSpPr>
          <p:cNvPr id="6" name="عنصر نائب للتذييل 5"/>
          <p:cNvSpPr>
            <a:spLocks noGrp="1"/>
          </p:cNvSpPr>
          <p:nvPr>
            <p:ph type="ftr" sz="quarter" idx="11"/>
          </p:nvPr>
        </p:nvSpPr>
        <p:spPr/>
        <p:txBody>
          <a:bodyPr/>
          <a:lstStyle>
            <a:extLst/>
          </a:lstStyle>
          <a:p>
            <a:endParaRPr lang="ar-EG"/>
          </a:p>
        </p:txBody>
      </p:sp>
      <p:sp>
        <p:nvSpPr>
          <p:cNvPr id="7" name="عنصر نائب لرقم الشريحة 6"/>
          <p:cNvSpPr>
            <a:spLocks noGrp="1"/>
          </p:cNvSpPr>
          <p:nvPr>
            <p:ph type="sldNum" sz="quarter" idx="12"/>
          </p:nvPr>
        </p:nvSpPr>
        <p:spPr/>
        <p:txBody>
          <a:bodyPr/>
          <a:lstStyle>
            <a:extLst/>
          </a:lstStyle>
          <a:p>
            <a:fld id="{86952B1B-6A0C-490B-A388-FA593CBC7DEC}" type="slidenum">
              <a:rPr lang="ar-EG" smtClean="0"/>
              <a:pPr/>
              <a:t>‹#›</a:t>
            </a:fld>
            <a:endParaRPr lang="ar-EG"/>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D46F8BC-971F-4503-8C52-B33ECC6794D3}" type="datetimeFigureOut">
              <a:rPr lang="ar-EG" smtClean="0"/>
              <a:pPr/>
              <a:t>23/07/1441</a:t>
            </a:fld>
            <a:endParaRPr lang="ar-EG"/>
          </a:p>
        </p:txBody>
      </p:sp>
      <p:sp>
        <p:nvSpPr>
          <p:cNvPr id="8" name="عنصر نائب للتذييل 7"/>
          <p:cNvSpPr>
            <a:spLocks noGrp="1"/>
          </p:cNvSpPr>
          <p:nvPr>
            <p:ph type="ftr" sz="quarter" idx="11"/>
          </p:nvPr>
        </p:nvSpPr>
        <p:spPr/>
        <p:txBody>
          <a:bodyPr/>
          <a:lstStyle>
            <a:extLst/>
          </a:lstStyle>
          <a:p>
            <a:endParaRPr lang="ar-EG"/>
          </a:p>
        </p:txBody>
      </p:sp>
      <p:sp>
        <p:nvSpPr>
          <p:cNvPr id="9" name="عنصر نائب لرقم الشريحة 8"/>
          <p:cNvSpPr>
            <a:spLocks noGrp="1"/>
          </p:cNvSpPr>
          <p:nvPr>
            <p:ph type="sldNum" sz="quarter" idx="12"/>
          </p:nvPr>
        </p:nvSpPr>
        <p:spPr/>
        <p:txBody>
          <a:bodyPr/>
          <a:lstStyle>
            <a:extLst/>
          </a:lstStyle>
          <a:p>
            <a:fld id="{86952B1B-6A0C-490B-A388-FA593CBC7DEC}"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ED46F8BC-971F-4503-8C52-B33ECC6794D3}" type="datetimeFigureOut">
              <a:rPr lang="ar-EG" smtClean="0"/>
              <a:pPr/>
              <a:t>23/07/1441</a:t>
            </a:fld>
            <a:endParaRPr lang="ar-EG"/>
          </a:p>
        </p:txBody>
      </p:sp>
      <p:sp>
        <p:nvSpPr>
          <p:cNvPr id="4" name="عنصر نائب للتذييل 3"/>
          <p:cNvSpPr>
            <a:spLocks noGrp="1"/>
          </p:cNvSpPr>
          <p:nvPr>
            <p:ph type="ftr" sz="quarter" idx="11"/>
          </p:nvPr>
        </p:nvSpPr>
        <p:spPr/>
        <p:txBody>
          <a:bodyPr/>
          <a:lstStyle>
            <a:extLst/>
          </a:lstStyle>
          <a:p>
            <a:endParaRPr lang="ar-EG"/>
          </a:p>
        </p:txBody>
      </p:sp>
      <p:sp>
        <p:nvSpPr>
          <p:cNvPr id="5" name="عنصر نائب لرقم الشريحة 4"/>
          <p:cNvSpPr>
            <a:spLocks noGrp="1"/>
          </p:cNvSpPr>
          <p:nvPr>
            <p:ph type="sldNum" sz="quarter" idx="12"/>
          </p:nvPr>
        </p:nvSpPr>
        <p:spPr/>
        <p:txBody>
          <a:bodyPr/>
          <a:lstStyle>
            <a:extLst/>
          </a:lstStyle>
          <a:p>
            <a:fld id="{86952B1B-6A0C-490B-A388-FA593CBC7DEC}" type="slidenum">
              <a:rPr lang="ar-EG" smtClean="0"/>
              <a:pPr/>
              <a:t>‹#›</a:t>
            </a:fld>
            <a:endParaRPr lang="ar-EG"/>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ED46F8BC-971F-4503-8C52-B33ECC6794D3}" type="datetimeFigureOut">
              <a:rPr lang="ar-EG" smtClean="0"/>
              <a:pPr/>
              <a:t>23/07/1441</a:t>
            </a:fld>
            <a:endParaRPr lang="ar-EG"/>
          </a:p>
        </p:txBody>
      </p:sp>
      <p:sp>
        <p:nvSpPr>
          <p:cNvPr id="3" name="عنصر نائب للتذييل 2"/>
          <p:cNvSpPr>
            <a:spLocks noGrp="1"/>
          </p:cNvSpPr>
          <p:nvPr>
            <p:ph type="ftr" sz="quarter" idx="11"/>
          </p:nvPr>
        </p:nvSpPr>
        <p:spPr/>
        <p:txBody>
          <a:bodyPr/>
          <a:lstStyle>
            <a:extLst/>
          </a:lstStyle>
          <a:p>
            <a:endParaRPr lang="ar-EG"/>
          </a:p>
        </p:txBody>
      </p:sp>
      <p:sp>
        <p:nvSpPr>
          <p:cNvPr id="4" name="عنصر نائب لرقم الشريحة 3"/>
          <p:cNvSpPr>
            <a:spLocks noGrp="1"/>
          </p:cNvSpPr>
          <p:nvPr>
            <p:ph type="sldNum" sz="quarter" idx="12"/>
          </p:nvPr>
        </p:nvSpPr>
        <p:spPr/>
        <p:txBody>
          <a:bodyPr/>
          <a:lstStyle>
            <a:extLst/>
          </a:lstStyle>
          <a:p>
            <a:fld id="{86952B1B-6A0C-490B-A388-FA593CBC7DEC}"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ED46F8BC-971F-4503-8C52-B33ECC6794D3}" type="datetimeFigureOut">
              <a:rPr lang="ar-EG" smtClean="0"/>
              <a:pPr/>
              <a:t>23/07/1441</a:t>
            </a:fld>
            <a:endParaRPr lang="ar-EG"/>
          </a:p>
        </p:txBody>
      </p:sp>
      <p:sp>
        <p:nvSpPr>
          <p:cNvPr id="6" name="عنصر نائب للتذييل 5"/>
          <p:cNvSpPr>
            <a:spLocks noGrp="1"/>
          </p:cNvSpPr>
          <p:nvPr>
            <p:ph type="ftr" sz="quarter" idx="11"/>
          </p:nvPr>
        </p:nvSpPr>
        <p:spPr/>
        <p:txBody>
          <a:bodyPr/>
          <a:lstStyle>
            <a:extLst/>
          </a:lstStyle>
          <a:p>
            <a:endParaRPr lang="ar-EG"/>
          </a:p>
        </p:txBody>
      </p:sp>
      <p:sp>
        <p:nvSpPr>
          <p:cNvPr id="7" name="عنصر نائب لرقم الشريحة 6"/>
          <p:cNvSpPr>
            <a:spLocks noGrp="1"/>
          </p:cNvSpPr>
          <p:nvPr>
            <p:ph type="sldNum" sz="quarter" idx="12"/>
          </p:nvPr>
        </p:nvSpPr>
        <p:spPr/>
        <p:txBody>
          <a:bodyPr/>
          <a:lstStyle>
            <a:extLst/>
          </a:lstStyle>
          <a:p>
            <a:fld id="{86952B1B-6A0C-490B-A388-FA593CBC7DEC}"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ED46F8BC-971F-4503-8C52-B33ECC6794D3}" type="datetimeFigureOut">
              <a:rPr lang="ar-EG" smtClean="0"/>
              <a:pPr/>
              <a:t>23/07/1441</a:t>
            </a:fld>
            <a:endParaRPr lang="ar-EG"/>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EG"/>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86952B1B-6A0C-490B-A388-FA593CBC7DEC}" type="slidenum">
              <a:rPr lang="ar-EG" smtClean="0"/>
              <a:pPr/>
              <a:t>‹#›</a:t>
            </a:fld>
            <a:endParaRPr lang="ar-EG"/>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شكل حر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46F8BC-971F-4503-8C52-B33ECC6794D3}" type="datetimeFigureOut">
              <a:rPr lang="ar-EG" smtClean="0"/>
              <a:pPr/>
              <a:t>23/07/1441</a:t>
            </a:fld>
            <a:endParaRPr lang="ar-EG"/>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EG"/>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6952B1B-6A0C-490B-A388-FA593CBC7DEC}"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5720" y="3242313"/>
            <a:ext cx="8272466" cy="1829761"/>
          </a:xfrm>
        </p:spPr>
        <p:txBody>
          <a:bodyPr>
            <a:noAutofit/>
          </a:bodyPr>
          <a:lstStyle/>
          <a:p>
            <a:r>
              <a:rPr lang="ar-EG" sz="4000" dirty="0" smtClean="0"/>
              <a:t>الفرقة/ الدبلوم العام</a:t>
            </a:r>
            <a:br>
              <a:rPr lang="ar-EG" sz="4000" dirty="0" smtClean="0"/>
            </a:br>
            <a:r>
              <a:rPr lang="ar-EG" sz="4000" dirty="0" smtClean="0"/>
              <a:t>تخصص / فيزياء وكيمياء</a:t>
            </a:r>
            <a:br>
              <a:rPr lang="ar-EG" sz="4000" dirty="0" smtClean="0"/>
            </a:br>
            <a:r>
              <a:rPr lang="ar-EG" sz="4000" dirty="0" smtClean="0"/>
              <a:t>مقرر / تدريس مصغر ”2“ </a:t>
            </a:r>
            <a:br>
              <a:rPr lang="ar-EG" sz="4000" dirty="0" smtClean="0"/>
            </a:br>
            <a:r>
              <a:rPr lang="ar-EG" sz="4000" dirty="0" smtClean="0"/>
              <a:t>كود المقرر/ </a:t>
            </a:r>
            <a:r>
              <a:rPr lang="en-US" sz="4000" dirty="0" err="1" smtClean="0"/>
              <a:t>Curr</a:t>
            </a:r>
            <a:r>
              <a:rPr lang="ar-EG" sz="4000" dirty="0" smtClean="0"/>
              <a:t/>
            </a:r>
            <a:br>
              <a:rPr lang="ar-EG" sz="4000" dirty="0" smtClean="0"/>
            </a:br>
            <a:r>
              <a:rPr lang="ar-EG" sz="4000" dirty="0" smtClean="0"/>
              <a:t>محاضرات </a:t>
            </a:r>
            <a:r>
              <a:rPr lang="ar-EG" sz="4000" dirty="0" err="1" smtClean="0"/>
              <a:t>الاسبوع</a:t>
            </a:r>
            <a:r>
              <a:rPr lang="ar-EG" sz="4000" dirty="0" smtClean="0"/>
              <a:t> السادس والسابع </a:t>
            </a:r>
            <a:br>
              <a:rPr lang="ar-EG" sz="4000" dirty="0" smtClean="0"/>
            </a:br>
            <a:r>
              <a:rPr lang="ar-EG" sz="4000" dirty="0" smtClean="0"/>
              <a:t>الفصل الدراسي الثاني 2019 - 2020</a:t>
            </a:r>
            <a:br>
              <a:rPr lang="ar-EG" sz="4000" dirty="0" smtClean="0"/>
            </a:br>
            <a:r>
              <a:rPr lang="ar-EG" sz="4000" dirty="0" smtClean="0"/>
              <a:t>أستاذ </a:t>
            </a:r>
            <a:r>
              <a:rPr lang="ar-EG" sz="4000" dirty="0" smtClean="0"/>
              <a:t>المقرر/ </a:t>
            </a:r>
            <a:r>
              <a:rPr lang="ar-EG" sz="4000" dirty="0" err="1" smtClean="0"/>
              <a:t>د</a:t>
            </a:r>
            <a:r>
              <a:rPr lang="ar-EG" sz="4000" dirty="0" smtClean="0"/>
              <a:t>.دعاء عبد الرحمن عبد العزيز</a:t>
            </a:r>
            <a:br>
              <a:rPr lang="ar-EG" sz="4000" dirty="0" smtClean="0"/>
            </a:br>
            <a:r>
              <a:rPr lang="ar-EG" sz="4000" dirty="0" smtClean="0"/>
              <a:t>                د. عزة أبو </a:t>
            </a:r>
            <a:r>
              <a:rPr lang="ar-EG" sz="4000" dirty="0" err="1" smtClean="0"/>
              <a:t>غصيبة</a:t>
            </a:r>
            <a:r>
              <a:rPr lang="ar-EG" sz="4000" dirty="0" smtClean="0"/>
              <a:t> </a:t>
            </a:r>
            <a:endParaRPr lang="ar-EG"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214290"/>
            <a:ext cx="8572560" cy="6429420"/>
          </a:xfrm>
        </p:spPr>
        <p:txBody>
          <a:bodyPr>
            <a:normAutofit fontScale="92500"/>
          </a:bodyPr>
          <a:lstStyle/>
          <a:p>
            <a:r>
              <a:rPr lang="ar-EG" sz="4300" b="1" dirty="0" smtClean="0">
                <a:solidFill>
                  <a:srgbClr val="FF0000"/>
                </a:solidFill>
              </a:rPr>
              <a:t>لا تكن مثل هذا المعلم؟ (</a:t>
            </a:r>
            <a:r>
              <a:rPr lang="ar-EG" sz="4300" b="1" dirty="0" err="1" smtClean="0">
                <a:solidFill>
                  <a:srgbClr val="FF0000"/>
                </a:solidFill>
              </a:rPr>
              <a:t>الكلامنجي</a:t>
            </a:r>
            <a:r>
              <a:rPr lang="ar-EG" sz="4300" b="1" dirty="0" smtClean="0">
                <a:solidFill>
                  <a:srgbClr val="FF0000"/>
                </a:solidFill>
              </a:rPr>
              <a:t>)</a:t>
            </a:r>
            <a:r>
              <a:rPr lang="ar-EG" sz="4300" dirty="0" smtClean="0">
                <a:solidFill>
                  <a:srgbClr val="FF0000"/>
                </a:solidFill>
              </a:rPr>
              <a:t>. </a:t>
            </a:r>
            <a:endParaRPr lang="en-US" sz="4300" dirty="0" smtClean="0">
              <a:solidFill>
                <a:srgbClr val="FF0000"/>
              </a:solidFill>
            </a:endParaRPr>
          </a:p>
          <a:p>
            <a:pPr algn="justLow">
              <a:buNone/>
            </a:pPr>
            <a:r>
              <a:rPr lang="ar-EG" sz="3600" dirty="0" smtClean="0"/>
              <a:t>   وهو الذي يعتمد على الشرح النظري فقط في تعليم المهارة فيردد الكلام الوارد في الكتاب الدراسي عن خطوات إجراء المهارة ويرى أن هذا كاف لاكتساب الطلاب لها.</a:t>
            </a:r>
          </a:p>
          <a:p>
            <a:pPr algn="justLow">
              <a:buNone/>
            </a:pPr>
            <a:endParaRPr lang="ar-EG" sz="3200" dirty="0" smtClean="0"/>
          </a:p>
          <a:p>
            <a:pPr algn="justLow"/>
            <a:r>
              <a:rPr lang="ar-EG" sz="4800" b="1" dirty="0" smtClean="0">
                <a:solidFill>
                  <a:srgbClr val="FF0000"/>
                </a:solidFill>
              </a:rPr>
              <a:t> كن هذا المعلم: المعلم</a:t>
            </a:r>
          </a:p>
          <a:p>
            <a:pPr algn="justLow">
              <a:buNone/>
            </a:pPr>
            <a:r>
              <a:rPr lang="ar-EG" sz="3600" b="1" dirty="0" smtClean="0"/>
              <a:t>  </a:t>
            </a:r>
            <a:r>
              <a:rPr lang="ar-EG" sz="3600" dirty="0" smtClean="0"/>
              <a:t>يشبه الشخص الذي يتقن صنعة معينة (مثل النجارة أو إصلاح السيارات أو السباكة وغيرها) ويقوم على تعليم هذه الصنعة لعدد من الصبيان – ابتداءً – من خلال عرض عملي يوضح فيه كيفية أداء مهارات هذه الصنعة خطوة بخطوة: فيكون بمثابة النموذج الذي عليهم تقليده فيما بعد.</a:t>
            </a:r>
            <a:endParaRPr lang="en-US" sz="3600" dirty="0" smtClean="0"/>
          </a:p>
          <a:p>
            <a:pPr algn="justLow">
              <a:buNone/>
            </a:pPr>
            <a:endParaRPr lang="en-US" sz="3200" dirty="0" smtClean="0"/>
          </a:p>
          <a:p>
            <a:pPr algn="justLow">
              <a:buNone/>
            </a:pPr>
            <a:endParaRPr lang="en-US" sz="3200" dirty="0" smtClean="0"/>
          </a:p>
          <a:p>
            <a:endParaRPr lang="ar-EG"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28736"/>
            <a:ext cx="8401080" cy="4578555"/>
          </a:xfrm>
        </p:spPr>
        <p:txBody>
          <a:bodyPr>
            <a:noAutofit/>
          </a:bodyPr>
          <a:lstStyle/>
          <a:p>
            <a:pPr algn="justLow">
              <a:buNone/>
            </a:pPr>
            <a:r>
              <a:rPr lang="ar-EG" sz="3600" b="1" dirty="0" smtClean="0">
                <a:solidFill>
                  <a:srgbClr val="3616F6"/>
                </a:solidFill>
              </a:rPr>
              <a:t>أولاً: يخطط ويعد للعرض قبل تنفيذه بوقت كاف </a:t>
            </a:r>
            <a:r>
              <a:rPr lang="ar-EG" sz="3600" dirty="0" smtClean="0">
                <a:solidFill>
                  <a:srgbClr val="3616F6"/>
                </a:solidFill>
              </a:rPr>
              <a:t>: </a:t>
            </a:r>
          </a:p>
          <a:p>
            <a:pPr algn="justLow">
              <a:buFont typeface="Wingdings" pitchFamily="2" charset="2"/>
              <a:buChar char="§"/>
            </a:pPr>
            <a:r>
              <a:rPr lang="ar-EG" sz="3200" dirty="0" smtClean="0"/>
              <a:t>يحدد بشكل مبدئي أكثر من أسلوب للتمهيد للعرض .</a:t>
            </a:r>
          </a:p>
          <a:p>
            <a:pPr algn="justLow">
              <a:buFont typeface="Wingdings" pitchFamily="2" charset="2"/>
              <a:buChar char="§"/>
            </a:pPr>
            <a:r>
              <a:rPr lang="ar-EG" sz="3200" dirty="0" smtClean="0"/>
              <a:t>يجهز المواد والأدوات والأجهزة المستخدمة في العرض.</a:t>
            </a:r>
          </a:p>
          <a:p>
            <a:pPr algn="justLow">
              <a:buFont typeface="Wingdings" pitchFamily="2" charset="2"/>
              <a:buChar char="§"/>
            </a:pPr>
            <a:r>
              <a:rPr lang="ar-EG" sz="3200" dirty="0" smtClean="0"/>
              <a:t>يضع مخططاً يتضمن تصوراً لمراحل سير العرض أثناء التدريس(الزمن – الشرح اللفظي – الأسئلة – سلوكيات الطلاب).</a:t>
            </a:r>
          </a:p>
          <a:p>
            <a:pPr lvl="0" algn="justLow">
              <a:buFont typeface="Wingdings" pitchFamily="2" charset="2"/>
              <a:buChar char="§"/>
            </a:pPr>
            <a:r>
              <a:rPr lang="ar-EG" sz="3200" dirty="0" smtClean="0"/>
              <a:t>يختار مكان العرض بحيث يكون مشاهداً ومسموعاً لجميع الطلاب ،مع تهيئة البيئة الفيزيقية له.</a:t>
            </a:r>
            <a:endParaRPr lang="en-US" sz="3200" dirty="0" smtClean="0"/>
          </a:p>
          <a:p>
            <a:pPr algn="justLow">
              <a:buFont typeface="Wingdings" pitchFamily="2" charset="2"/>
              <a:buChar char="§"/>
            </a:pPr>
            <a:r>
              <a:rPr lang="ar-EG" sz="3200" dirty="0" smtClean="0"/>
              <a:t>تجريب العرض العملي للتأكد من مدى قدرته على تنفيذه بكفاءة أمام الطلاب فيما بعد.</a:t>
            </a:r>
            <a:endParaRPr lang="en-US" sz="3200" dirty="0" smtClean="0"/>
          </a:p>
          <a:p>
            <a:pPr algn="justLow"/>
            <a:endParaRPr lang="ar-EG" sz="3200" dirty="0"/>
          </a:p>
        </p:txBody>
      </p:sp>
      <p:sp>
        <p:nvSpPr>
          <p:cNvPr id="3" name="عنوان 2"/>
          <p:cNvSpPr>
            <a:spLocks noGrp="1"/>
          </p:cNvSpPr>
          <p:nvPr>
            <p:ph type="title"/>
          </p:nvPr>
        </p:nvSpPr>
        <p:spPr>
          <a:xfrm>
            <a:off x="214282" y="142852"/>
            <a:ext cx="8715436" cy="1143000"/>
          </a:xfrm>
        </p:spPr>
        <p:style>
          <a:lnRef idx="1">
            <a:schemeClr val="accent6"/>
          </a:lnRef>
          <a:fillRef idx="2">
            <a:schemeClr val="accent6"/>
          </a:fillRef>
          <a:effectRef idx="1">
            <a:schemeClr val="accent6"/>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ar-EG" sz="6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6">
                      <a:satMod val="175000"/>
                      <a:alpha val="40000"/>
                    </a:schemeClr>
                  </a:glow>
                  <a:outerShdw blurRad="50800" dist="39000" dir="5460000" algn="tl">
                    <a:srgbClr val="000000">
                      <a:alpha val="38000"/>
                    </a:srgbClr>
                  </a:outerShdw>
                </a:effectLst>
              </a:rPr>
              <a:t>أبرز سلوكيات ذلك المعلم :</a:t>
            </a:r>
            <a:endParaRPr lang="ar-EG" sz="6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6">
                    <a:satMod val="175000"/>
                    <a:alpha val="40000"/>
                  </a:schemeClr>
                </a:glow>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p:cTn id="19" dur="10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2">
                                            <p:txEl>
                                              <p:pRg st="1" end="1"/>
                                            </p:txEl>
                                          </p:spTgt>
                                        </p:tgtEl>
                                        <p:attrNameLst>
                                          <p:attrName>style.visibility</p:attrName>
                                        </p:attrNameLst>
                                      </p:cBhvr>
                                      <p:to>
                                        <p:strVal val="visible"/>
                                      </p:to>
                                    </p:set>
                                    <p:anim calcmode="lin" valueType="num">
                                      <p:cBhvr>
                                        <p:cTn id="26"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2">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2">
                                            <p:txEl>
                                              <p:pRg st="2" end="2"/>
                                            </p:txEl>
                                          </p:spTgt>
                                        </p:tgtEl>
                                        <p:attrNameLst>
                                          <p:attrName>style.visibility</p:attrName>
                                        </p:attrNameLst>
                                      </p:cBhvr>
                                      <p:to>
                                        <p:strVal val="visible"/>
                                      </p:to>
                                    </p:set>
                                    <p:anim calcmode="lin" valueType="num">
                                      <p:cBhvr>
                                        <p:cTn id="33"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2">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anim calcmode="lin" valueType="num">
                                      <p:cBhvr>
                                        <p:cTn id="40"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 calcmode="lin" valueType="num">
                                      <p:cBhvr>
                                        <p:cTn id="47"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48"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grpId="0" nodeType="clickEffect">
                                  <p:stCondLst>
                                    <p:cond delay="0"/>
                                  </p:stCondLst>
                                  <p:childTnLst>
                                    <p:set>
                                      <p:cBhvr>
                                        <p:cTn id="53" dur="1" fill="hold">
                                          <p:stCondLst>
                                            <p:cond delay="0"/>
                                          </p:stCondLst>
                                        </p:cTn>
                                        <p:tgtEl>
                                          <p:spTgt spid="2">
                                            <p:txEl>
                                              <p:pRg st="5" end="5"/>
                                            </p:txEl>
                                          </p:spTgt>
                                        </p:tgtEl>
                                        <p:attrNameLst>
                                          <p:attrName>style.visibility</p:attrName>
                                        </p:attrNameLst>
                                      </p:cBhvr>
                                      <p:to>
                                        <p:strVal val="visible"/>
                                      </p:to>
                                    </p:set>
                                    <p:anim calcmode="lin" valueType="num">
                                      <p:cBhvr>
                                        <p:cTn id="54" dur="1000" fill="hold"/>
                                        <p:tgtEl>
                                          <p:spTgt spid="2">
                                            <p:txEl>
                                              <p:pRg st="5" end="5"/>
                                            </p:txEl>
                                          </p:spTgt>
                                        </p:tgtEl>
                                        <p:attrNameLst>
                                          <p:attrName>ppt_x</p:attrName>
                                        </p:attrNameLst>
                                      </p:cBhvr>
                                      <p:tavLst>
                                        <p:tav tm="0">
                                          <p:val>
                                            <p:strVal val="#ppt_x-.2"/>
                                          </p:val>
                                        </p:tav>
                                        <p:tav tm="100000">
                                          <p:val>
                                            <p:strVal val="#ppt_x"/>
                                          </p:val>
                                        </p:tav>
                                      </p:tavLst>
                                    </p:anim>
                                    <p:anim calcmode="lin" valueType="num">
                                      <p:cBhvr>
                                        <p:cTn id="55" dur="1000" fill="hold"/>
                                        <p:tgtEl>
                                          <p:spTgt spid="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285728"/>
            <a:ext cx="8429684" cy="6143668"/>
          </a:xfrm>
        </p:spPr>
        <p:txBody>
          <a:bodyPr>
            <a:normAutofit lnSpcReduction="10000"/>
          </a:bodyPr>
          <a:lstStyle/>
          <a:p>
            <a:pPr algn="justLow">
              <a:buNone/>
            </a:pPr>
            <a:r>
              <a:rPr lang="ar-EG" sz="4000" b="1" dirty="0" smtClean="0">
                <a:solidFill>
                  <a:srgbClr val="3616F6"/>
                </a:solidFill>
              </a:rPr>
              <a:t>ثانياً: يقوم بتنفيذ العرض العملي أمام الطلاب مراعياً ما يلي: </a:t>
            </a:r>
            <a:endParaRPr lang="en-US" sz="4000" dirty="0" smtClean="0">
              <a:solidFill>
                <a:srgbClr val="3616F6"/>
              </a:solidFill>
            </a:endParaRPr>
          </a:p>
          <a:p>
            <a:pPr algn="justLow"/>
            <a:r>
              <a:rPr lang="ar-EG" sz="3600" dirty="0" smtClean="0"/>
              <a:t>بدء العرض باستثارة انتباه الطلاب بشكل مبدئي للعرض على طريق تبيان موضوع العرض والهدف منه وأهميته للطلاب وتسجيل ذلك على السبورة.</a:t>
            </a:r>
          </a:p>
          <a:p>
            <a:pPr algn="justLow"/>
            <a:r>
              <a:rPr lang="ar-EG" sz="3600" dirty="0" smtClean="0"/>
              <a:t>إظهار الحماسة طوال فترة تنفيذ العرض.</a:t>
            </a:r>
          </a:p>
          <a:p>
            <a:pPr algn="justLow"/>
            <a:r>
              <a:rPr lang="ar-EG" sz="3600" dirty="0" smtClean="0"/>
              <a:t>ينفذ المهارة موضوع العرض بدقة ويتعامل مع الأجهزة والأدوات بشكل صحيح ونموذجي.</a:t>
            </a:r>
          </a:p>
          <a:p>
            <a:pPr algn="justLow"/>
            <a:r>
              <a:rPr lang="ar-EG" sz="3600" dirty="0" smtClean="0"/>
              <a:t>يتأكد من مشاهدة الطلاب للعرض أثناء تقديمه.</a:t>
            </a:r>
          </a:p>
          <a:p>
            <a:pPr algn="justLow"/>
            <a:r>
              <a:rPr lang="ar-EG" sz="3600" dirty="0" smtClean="0"/>
              <a:t>يحرص في حالة كون العرض متعلقاً بإحدى التجارب العلمية، ألا يذكر نتائج التجربة قبل إجرائها . </a:t>
            </a:r>
          </a:p>
          <a:p>
            <a:pPr algn="justLow"/>
            <a:endParaRPr lang="ar-EG" sz="3600" dirty="0" smtClean="0"/>
          </a:p>
          <a:p>
            <a:pPr algn="justLow"/>
            <a:endParaRPr lang="en-US" dirty="0" smtClean="0"/>
          </a:p>
          <a:p>
            <a:pPr algn="justLow"/>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6429420"/>
          </a:xfrm>
        </p:spPr>
        <p:txBody>
          <a:bodyPr>
            <a:noAutofit/>
          </a:bodyPr>
          <a:lstStyle/>
          <a:p>
            <a:pPr algn="justLow"/>
            <a:r>
              <a:rPr lang="ar-EG" sz="3200" b="1" dirty="0" smtClean="0"/>
              <a:t>تأكد طوال العرض من أن الطلاب يفهمون ما يحدث أثناء العرض ويتبعون كل خطوة باهتمام وانتباه.</a:t>
            </a:r>
          </a:p>
          <a:p>
            <a:pPr lvl="0" algn="justLow"/>
            <a:r>
              <a:rPr lang="ar-EG" sz="3200" b="1" dirty="0" smtClean="0"/>
              <a:t>يقدم العرض بسرعة معقولة تسمح لجميع الطلاب بمتابعة وفهمه.</a:t>
            </a:r>
          </a:p>
          <a:p>
            <a:pPr lvl="0" algn="justLow"/>
            <a:r>
              <a:rPr lang="ar-EG" sz="3200" b="1" dirty="0" smtClean="0"/>
              <a:t>يحرص على تسجيل كل خطوة يقوم </a:t>
            </a:r>
            <a:r>
              <a:rPr lang="ar-EG" sz="3200" b="1" dirty="0" err="1" smtClean="0"/>
              <a:t>بها</a:t>
            </a:r>
            <a:r>
              <a:rPr lang="ar-EG" sz="3200" b="1" dirty="0" smtClean="0"/>
              <a:t> في العرض على السبورة كلما أمكن ذلك. </a:t>
            </a:r>
            <a:endParaRPr lang="en-US" sz="3200" b="1" dirty="0" smtClean="0"/>
          </a:p>
          <a:p>
            <a:pPr lvl="0" algn="justLow"/>
            <a:r>
              <a:rPr lang="ar-EG" sz="3200" b="1" dirty="0" smtClean="0"/>
              <a:t>يجعل الطلاب نشطين أثناء العرض مستخدماً في ذلك: (أسئلة استقصائية – مشاركة الطلاب – أسئلة تحريرية ) . </a:t>
            </a:r>
          </a:p>
          <a:p>
            <a:pPr algn="justLow"/>
            <a:r>
              <a:rPr lang="ar-EG" sz="3200" b="1" dirty="0" smtClean="0"/>
              <a:t>يوضح وسائل وأساليب الأمان عند التعامل مع الأدوات والأجهزة والمواد والتجارب التي تمثل خطورة .</a:t>
            </a:r>
          </a:p>
          <a:p>
            <a:pPr algn="justLow"/>
            <a:r>
              <a:rPr lang="ar-EG" sz="3200" b="1" dirty="0" smtClean="0"/>
              <a:t>يحرص على التركيز على موضوع العرض . </a:t>
            </a:r>
          </a:p>
          <a:p>
            <a:pPr algn="justLow"/>
            <a:r>
              <a:rPr lang="ar-EG" sz="3200" b="1" dirty="0" smtClean="0"/>
              <a:t>يلخص خطوات العرض العملي في نهاية العرض . </a:t>
            </a:r>
            <a:endParaRPr lang="en-US" sz="3200" b="1" dirty="0" smtClean="0"/>
          </a:p>
          <a:p>
            <a:pPr lvl="0" algn="justLow"/>
            <a:endParaRPr lang="en-US" sz="3200" b="1" dirty="0" smtClean="0"/>
          </a:p>
          <a:p>
            <a:pPr algn="justLow"/>
            <a:endParaRPr lang="ar-EG"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8" presetClass="entr" presetSubtype="0" accel="5000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8" presetClass="entr" presetSubtype="0" accel="5000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8"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8" presetClass="entr" presetSubtype="0" accel="5000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1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6429420"/>
          </a:xfrm>
        </p:spPr>
        <p:txBody>
          <a:bodyPr/>
          <a:lstStyle/>
          <a:p>
            <a:pPr algn="justLow">
              <a:buNone/>
            </a:pPr>
            <a:r>
              <a:rPr lang="ar-EG" sz="3600" b="1" dirty="0" smtClean="0">
                <a:solidFill>
                  <a:srgbClr val="3616F6"/>
                </a:solidFill>
              </a:rPr>
              <a:t>ثالثاً: يحرص على ما يلي من </a:t>
            </a:r>
            <a:r>
              <a:rPr lang="ar-EG" sz="3600" b="1" dirty="0" err="1" smtClean="0">
                <a:solidFill>
                  <a:srgbClr val="3616F6"/>
                </a:solidFill>
              </a:rPr>
              <a:t>أداءات</a:t>
            </a:r>
            <a:r>
              <a:rPr lang="ar-EG" sz="3600" b="1" dirty="0" smtClean="0">
                <a:solidFill>
                  <a:srgbClr val="3616F6"/>
                </a:solidFill>
              </a:rPr>
              <a:t> عقب الانتهاء من قيامه بالعرض العملي: </a:t>
            </a:r>
            <a:endParaRPr lang="en-US" sz="3600" b="1" dirty="0" smtClean="0">
              <a:solidFill>
                <a:srgbClr val="3616F6"/>
              </a:solidFill>
            </a:endParaRPr>
          </a:p>
          <a:p>
            <a:pPr algn="justLow">
              <a:buNone/>
            </a:pPr>
            <a:r>
              <a:rPr lang="ar-EG" sz="3200" b="1" dirty="0" smtClean="0"/>
              <a:t>1.</a:t>
            </a:r>
            <a:r>
              <a:rPr lang="ar-EG" sz="3200" dirty="0" smtClean="0"/>
              <a:t> تقويم العرض العملي من جانبين: </a:t>
            </a:r>
            <a:endParaRPr lang="en-US" sz="3200" dirty="0" smtClean="0"/>
          </a:p>
          <a:p>
            <a:pPr lvl="1" algn="justLow">
              <a:buFont typeface="Wingdings" pitchFamily="2" charset="2"/>
              <a:buChar char="§"/>
            </a:pPr>
            <a:r>
              <a:rPr lang="ar-EG" sz="3200" dirty="0" smtClean="0"/>
              <a:t>تقويم نتائج تعلم الطلاب المتوقعة من العرض العملي ومدى استفادتهم منه:(أسئلة شفهية / تحريرية  - ملاحظة ).</a:t>
            </a:r>
          </a:p>
          <a:p>
            <a:pPr lvl="1" algn="justLow">
              <a:buFont typeface="Wingdings" pitchFamily="2" charset="2"/>
              <a:buChar char="§"/>
            </a:pPr>
            <a:r>
              <a:rPr lang="ar-EG" sz="3200" dirty="0" smtClean="0"/>
              <a:t>التعرف على مدى نجاحه في تقديم العرض العملي من خلال مدى مراعاته للاعتبارات الخاصة بتنفيذ العرض العملي. </a:t>
            </a:r>
            <a:endParaRPr lang="en-US" sz="3200" dirty="0" smtClean="0"/>
          </a:p>
          <a:p>
            <a:pPr algn="justLow">
              <a:buNone/>
            </a:pPr>
            <a:r>
              <a:rPr lang="ar-EG" sz="3200" b="1" dirty="0" smtClean="0"/>
              <a:t>2.</a:t>
            </a:r>
            <a:r>
              <a:rPr lang="ar-EG" sz="3200" dirty="0" smtClean="0"/>
              <a:t> تنظيف الأجهزة والأدوات والمستخدمة في العرض وحفظها في المكان المخصص لها. </a:t>
            </a:r>
          </a:p>
          <a:p>
            <a:pPr algn="justLow">
              <a:buNone/>
            </a:pPr>
            <a:r>
              <a:rPr lang="ar-EG" sz="3200" dirty="0" smtClean="0"/>
              <a:t>3. توجيه الطلاب لممارسة بعض الأنشطة التعليمية ذات العلاقة بالعرض العملي .</a:t>
            </a:r>
            <a:endParaRPr lang="en-US" sz="3200" dirty="0" smtClean="0"/>
          </a:p>
          <a:p>
            <a:pPr algn="justLow">
              <a:buNone/>
            </a:pPr>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0" presetClass="entr" presetSubtype="0" decel="10000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0" presetClass="entr" presetSubtype="0" decel="10000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5"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p:cTn id="4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2" dur="1000" decel="50000">
                                          <p:stCondLst>
                                            <p:cond delay="0"/>
                                          </p:stCondLst>
                                        </p:cTn>
                                        <p:tgtEl>
                                          <p:spTgt spid="3">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5"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 calcmode="lin" valueType="num">
                                      <p:cBhvr>
                                        <p:cTn id="5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6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928802"/>
            <a:ext cx="8229600" cy="2357454"/>
          </a:xfrm>
        </p:spPr>
        <p:style>
          <a:lnRef idx="0">
            <a:schemeClr val="accent1"/>
          </a:lnRef>
          <a:fillRef idx="3">
            <a:schemeClr val="accent1"/>
          </a:fillRef>
          <a:effectRef idx="3">
            <a:schemeClr val="accent1"/>
          </a:effectRef>
          <a:fontRef idx="minor">
            <a:schemeClr val="lt1"/>
          </a:fontRef>
        </p:style>
        <p:txBody>
          <a:bodyPr>
            <a:noAutofit/>
            <a:scene3d>
              <a:camera prst="orthographicFront"/>
              <a:lightRig rig="soft" dir="t"/>
            </a:scene3d>
            <a:sp3d extrusionH="57150" prstMaterial="softEdge">
              <a:bevelT w="25400" h="25400" prst="relaxedInset"/>
            </a:sp3d>
          </a:bodyPr>
          <a:lstStyle/>
          <a:p>
            <a:pPr algn="ctr"/>
            <a:r>
              <a:rPr lang="ar-EG" sz="6600" dirty="0" err="1" smtClean="0">
                <a:ln w="18415" cmpd="sng">
                  <a:solidFill>
                    <a:srgbClr val="FFFFFF"/>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rPr>
              <a:t>الاسبوع</a:t>
            </a:r>
            <a:r>
              <a:rPr lang="ar-EG" sz="6600" dirty="0" smtClean="0">
                <a:ln w="18415" cmpd="sng">
                  <a:solidFill>
                    <a:srgbClr val="FFFFFF"/>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rPr>
              <a:t> السابع</a:t>
            </a:r>
            <a:br>
              <a:rPr lang="ar-EG" sz="6600" dirty="0" smtClean="0">
                <a:ln w="18415" cmpd="sng">
                  <a:solidFill>
                    <a:srgbClr val="FFFFFF"/>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rPr>
            </a:br>
            <a:r>
              <a:rPr lang="ar-SA" sz="6600" dirty="0" smtClean="0">
                <a:ln w="18415" cmpd="sng">
                  <a:solidFill>
                    <a:srgbClr val="FFFFFF"/>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rPr>
              <a:t>مهارة التدريس الاستقصائي</a:t>
            </a:r>
            <a:endParaRPr lang="ar-EG" sz="6600" dirty="0">
              <a:ln w="18415" cmpd="sng">
                <a:solidFill>
                  <a:srgbClr val="FFFFFF"/>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357298"/>
            <a:ext cx="8401080" cy="4525963"/>
          </a:xfrm>
        </p:spPr>
        <p:txBody>
          <a:bodyPr>
            <a:noAutofit/>
          </a:bodyPr>
          <a:lstStyle/>
          <a:p>
            <a:pPr algn="justLow">
              <a:buNone/>
            </a:pPr>
            <a:r>
              <a:rPr lang="ar-EG" sz="3400" b="1" dirty="0" smtClean="0">
                <a:solidFill>
                  <a:srgbClr val="C00000"/>
                </a:solidFill>
              </a:rPr>
              <a:t>  "يتطلب من المتعلم استخدام حواسه وعقله وحدسه </a:t>
            </a:r>
            <a:r>
              <a:rPr lang="ar-EG" sz="3400" b="1" dirty="0" err="1" smtClean="0">
                <a:solidFill>
                  <a:srgbClr val="C00000"/>
                </a:solidFill>
              </a:rPr>
              <a:t>فى</a:t>
            </a:r>
            <a:r>
              <a:rPr lang="ar-EG" sz="3400" b="1" dirty="0" smtClean="0">
                <a:solidFill>
                  <a:srgbClr val="C00000"/>
                </a:solidFill>
              </a:rPr>
              <a:t> تكامل وانسجام، لحل المشكلات المعرفية </a:t>
            </a:r>
            <a:r>
              <a:rPr lang="ar-EG" sz="3400" b="1" dirty="0" err="1" smtClean="0">
                <a:solidFill>
                  <a:srgbClr val="C00000"/>
                </a:solidFill>
              </a:rPr>
              <a:t>التى</a:t>
            </a:r>
            <a:r>
              <a:rPr lang="ar-EG" sz="3400" b="1" dirty="0" smtClean="0">
                <a:solidFill>
                  <a:srgbClr val="C00000"/>
                </a:solidFill>
              </a:rPr>
              <a:t> تواجهه بموضوعية، وأول خطوة يبدأ </a:t>
            </a:r>
            <a:r>
              <a:rPr lang="ar-EG" sz="3400" b="1" dirty="0" err="1" smtClean="0">
                <a:solidFill>
                  <a:srgbClr val="C00000"/>
                </a:solidFill>
              </a:rPr>
              <a:t>بها</a:t>
            </a:r>
            <a:r>
              <a:rPr lang="ar-EG" sz="3400" b="1" dirty="0" smtClean="0">
                <a:solidFill>
                  <a:srgbClr val="C00000"/>
                </a:solidFill>
              </a:rPr>
              <a:t> </a:t>
            </a:r>
            <a:r>
              <a:rPr lang="ar-EG" sz="3400" b="1" dirty="0" err="1" smtClean="0">
                <a:solidFill>
                  <a:srgbClr val="C00000"/>
                </a:solidFill>
              </a:rPr>
              <a:t>هى</a:t>
            </a:r>
            <a:r>
              <a:rPr lang="ar-EG" sz="3400" b="1" dirty="0" smtClean="0">
                <a:solidFill>
                  <a:srgbClr val="C00000"/>
                </a:solidFill>
              </a:rPr>
              <a:t> الاندهاش مما يشاهد أو يسمع وهذا يؤدى إلى الشك، ونقصد بالشك هنا هو الاتجاه </a:t>
            </a:r>
            <a:r>
              <a:rPr lang="ar-EG" sz="3400" b="1" dirty="0" err="1" smtClean="0">
                <a:solidFill>
                  <a:srgbClr val="C00000"/>
                </a:solidFill>
              </a:rPr>
              <a:t>التساؤلى</a:t>
            </a:r>
            <a:r>
              <a:rPr lang="ar-EG" sz="3400" b="1" dirty="0" smtClean="0">
                <a:solidFill>
                  <a:srgbClr val="C00000"/>
                </a:solidFill>
              </a:rPr>
              <a:t>، </a:t>
            </a:r>
            <a:r>
              <a:rPr lang="ar-EG" sz="3400" b="1" dirty="0" err="1" smtClean="0">
                <a:solidFill>
                  <a:srgbClr val="C00000"/>
                </a:solidFill>
              </a:rPr>
              <a:t>أى</a:t>
            </a:r>
            <a:r>
              <a:rPr lang="ar-EG" sz="3400" b="1" dirty="0" smtClean="0">
                <a:solidFill>
                  <a:srgbClr val="C00000"/>
                </a:solidFill>
              </a:rPr>
              <a:t> الاتجاه </a:t>
            </a:r>
            <a:r>
              <a:rPr lang="ar-EG" sz="3400" b="1" dirty="0" err="1" smtClean="0">
                <a:solidFill>
                  <a:srgbClr val="C00000"/>
                </a:solidFill>
              </a:rPr>
              <a:t>الذى</a:t>
            </a:r>
            <a:r>
              <a:rPr lang="ar-EG" sz="3400" b="1" dirty="0" smtClean="0">
                <a:solidFill>
                  <a:srgbClr val="C00000"/>
                </a:solidFill>
              </a:rPr>
              <a:t> لا يركن إلى الإجابة السطحية، وإلى فكرة العامل الواحد </a:t>
            </a:r>
            <a:r>
              <a:rPr lang="ar-EG" sz="3400" b="1" dirty="0" err="1" smtClean="0">
                <a:solidFill>
                  <a:srgbClr val="C00000"/>
                </a:solidFill>
              </a:rPr>
              <a:t>فى</a:t>
            </a:r>
            <a:r>
              <a:rPr lang="ar-EG" sz="3400" b="1" dirty="0" smtClean="0">
                <a:solidFill>
                  <a:srgbClr val="C00000"/>
                </a:solidFill>
              </a:rPr>
              <a:t> تفسير الظواهر ولا يعتمد على التأويلات القديمة للظواهر الجديدة، والاعتماد على آراء الآخرين كحقائق نهائية ويكون لديه الرغبة </a:t>
            </a:r>
            <a:r>
              <a:rPr lang="ar-EG" sz="3400" b="1" dirty="0" err="1" smtClean="0">
                <a:solidFill>
                  <a:srgbClr val="C00000"/>
                </a:solidFill>
              </a:rPr>
              <a:t>فى</a:t>
            </a:r>
            <a:r>
              <a:rPr lang="ar-EG" sz="3400" b="1" dirty="0" smtClean="0">
                <a:solidFill>
                  <a:srgbClr val="C00000"/>
                </a:solidFill>
              </a:rPr>
              <a:t> أن يجد تفسيراً لما يشاهده أو يسمع بنفسه.</a:t>
            </a:r>
            <a:endParaRPr lang="ar-EG" sz="3400" b="1" dirty="0">
              <a:solidFill>
                <a:srgbClr val="C00000"/>
              </a:solidFill>
            </a:endParaRPr>
          </a:p>
        </p:txBody>
      </p:sp>
      <p:sp>
        <p:nvSpPr>
          <p:cNvPr id="3" name="عنوان 2"/>
          <p:cNvSpPr>
            <a:spLocks noGrp="1"/>
          </p:cNvSpPr>
          <p:nvPr>
            <p:ph type="title"/>
          </p:nvPr>
        </p:nvSpPr>
        <p:spPr>
          <a:xfrm>
            <a:off x="285720" y="142852"/>
            <a:ext cx="8572560" cy="1143008"/>
          </a:xfrm>
        </p:spPr>
        <p:style>
          <a:lnRef idx="0">
            <a:schemeClr val="accent4"/>
          </a:lnRef>
          <a:fillRef idx="3">
            <a:schemeClr val="accent4"/>
          </a:fillRef>
          <a:effectRef idx="3">
            <a:schemeClr val="accent4"/>
          </a:effectRef>
          <a:fontRef idx="minor">
            <a:schemeClr val="lt1"/>
          </a:fontRef>
        </p:style>
        <p:txBody>
          <a:bodyPr>
            <a:noAutofit/>
          </a:bodyPr>
          <a:lstStyle/>
          <a:p>
            <a:pPr algn="ctr"/>
            <a:r>
              <a:rPr lang="ar-EG" sz="7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الاستقصاء</a:t>
            </a:r>
            <a:endParaRPr lang="ar-EG" sz="72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p:cTn id="19" dur="10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285728"/>
            <a:ext cx="8643998" cy="6143692"/>
          </a:xfrm>
        </p:spPr>
        <p:txBody>
          <a:bodyPr>
            <a:normAutofit/>
          </a:bodyPr>
          <a:lstStyle/>
          <a:p>
            <a:pPr algn="justLow">
              <a:buNone/>
            </a:pPr>
            <a:r>
              <a:rPr lang="ar-EG" sz="4000" b="1" dirty="0" smtClean="0">
                <a:solidFill>
                  <a:srgbClr val="3616F6"/>
                </a:solidFill>
              </a:rPr>
              <a:t>وعليه نرى التدريس الاستقصائي هو ذلك النوع من التدريس الذي تتوافر فيه الخصائص التالية:</a:t>
            </a:r>
          </a:p>
          <a:p>
            <a:pPr algn="justLow"/>
            <a:r>
              <a:rPr lang="ar-EG" sz="3600" dirty="0" smtClean="0"/>
              <a:t>يستند إلى فلسفة تعليمية ترى أن تعلم الطالب للمعرفة يكون ذا معنى إذا مر بمجموعة من أنشطة التعلم التي توصله إلى اكتساب هذه المعرفة بنفسه مع قليل من التوجيه والمعاونة إذا لزم الأمر.</a:t>
            </a:r>
          </a:p>
          <a:p>
            <a:pPr algn="justLow"/>
            <a:r>
              <a:rPr lang="ar-EG" sz="3600" dirty="0" smtClean="0"/>
              <a:t>يستهدف أصلاً تنمية مهارات (عمليات) الاستقصاء لدى الطلاب، وكذا تنمية تحصيلهم للمعلومات في ذات الوقت عن طريق فهمها واستخدامها </a:t>
            </a:r>
            <a:r>
              <a:rPr lang="ar-EG" sz="3600" dirty="0" err="1" smtClean="0"/>
              <a:t>فى</a:t>
            </a:r>
            <a:r>
              <a:rPr lang="ar-EG" sz="3600" dirty="0" smtClean="0"/>
              <a:t> مواقف تعلم جديدة .</a:t>
            </a:r>
          </a:p>
          <a:p>
            <a:pPr marL="365760" lvl="1" indent="-256032" algn="justLow">
              <a:spcBef>
                <a:spcPts val="400"/>
              </a:spcBef>
              <a:buSzPct val="68000"/>
              <a:buFont typeface="Wingdings 3"/>
              <a:buChar char=""/>
            </a:pPr>
            <a:endParaRPr lang="en-US" sz="2400" dirty="0" smtClean="0"/>
          </a:p>
          <a:p>
            <a:pPr algn="justLow">
              <a:buNone/>
            </a:pPr>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2852"/>
            <a:ext cx="8229600" cy="5364373"/>
          </a:xfrm>
        </p:spPr>
        <p:txBody>
          <a:bodyPr>
            <a:noAutofit/>
          </a:bodyPr>
          <a:lstStyle/>
          <a:p>
            <a:pPr marL="365760" lvl="1" indent="-256032" algn="justLow">
              <a:spcBef>
                <a:spcPts val="400"/>
              </a:spcBef>
              <a:buSzPct val="68000"/>
              <a:buFont typeface="Wingdings 3"/>
              <a:buChar char=""/>
            </a:pPr>
            <a:r>
              <a:rPr lang="ar-EG" sz="3600" dirty="0" smtClean="0"/>
              <a:t>يكون فيه دور المعلم </a:t>
            </a:r>
            <a:r>
              <a:rPr lang="ar-EG" sz="3600" dirty="0" err="1" smtClean="0"/>
              <a:t>الأساسى</a:t>
            </a:r>
            <a:r>
              <a:rPr lang="ar-EG" sz="3600" dirty="0" smtClean="0"/>
              <a:t> هو تيسير التعلم وتوجيهه وتنظيم بيئة الصف وليس تلقين المعلومات.</a:t>
            </a:r>
          </a:p>
          <a:p>
            <a:pPr marL="365760" lvl="1" indent="-256032" algn="justLow">
              <a:spcBef>
                <a:spcPts val="400"/>
              </a:spcBef>
              <a:buSzPct val="68000"/>
              <a:buFont typeface="Wingdings 3"/>
              <a:buChar char=""/>
            </a:pPr>
            <a:r>
              <a:rPr lang="ar-EG" sz="3600" dirty="0" smtClean="0"/>
              <a:t>تنظم فيه الدروس </a:t>
            </a:r>
            <a:r>
              <a:rPr lang="ar-EG" sz="3600" dirty="0" err="1" smtClean="0"/>
              <a:t>فى</a:t>
            </a:r>
            <a:r>
              <a:rPr lang="ar-EG" sz="3600" dirty="0" smtClean="0"/>
              <a:t> شكل أنشطة تعلم كشفية .</a:t>
            </a:r>
          </a:p>
          <a:p>
            <a:pPr marL="365760" lvl="1" indent="-256032" algn="justLow">
              <a:spcBef>
                <a:spcPts val="400"/>
              </a:spcBef>
              <a:buSzPct val="68000"/>
              <a:buFont typeface="Wingdings 3"/>
              <a:buChar char=""/>
            </a:pPr>
            <a:r>
              <a:rPr lang="ar-EG" sz="3600" dirty="0" smtClean="0"/>
              <a:t>يؤكد أكثر على الأسئلة وليس الإجابات.</a:t>
            </a:r>
          </a:p>
          <a:p>
            <a:pPr marL="365760" lvl="1" indent="-256032" algn="justLow">
              <a:spcBef>
                <a:spcPts val="400"/>
              </a:spcBef>
              <a:buSzPct val="68000"/>
              <a:buFont typeface="Wingdings 3"/>
              <a:buChar char=""/>
            </a:pPr>
            <a:r>
              <a:rPr lang="ar-EG" sz="3600" dirty="0" smtClean="0"/>
              <a:t>تنظم فيه بيئة الصف بشكل يسمح بالنقاش والأخذ والرد وتبادل الأفكار والمشاعر بحرية ودون خوف. بحيث تكون هذه البيئة أيضاً غنية بالإمكانات المادية والبشرية .</a:t>
            </a:r>
          </a:p>
          <a:p>
            <a:pPr marL="365760" lvl="1" indent="-256032" algn="justLow">
              <a:spcBef>
                <a:spcPts val="400"/>
              </a:spcBef>
              <a:buSzPct val="68000"/>
              <a:buFont typeface="Wingdings 3"/>
              <a:buChar char=""/>
            </a:pPr>
            <a:r>
              <a:rPr lang="ar-EG" sz="3600" dirty="0" smtClean="0"/>
              <a:t>يكون فيه وقت التعلم مفتوحاً نسبياً فيأخذ الطلاب الزمن </a:t>
            </a:r>
            <a:r>
              <a:rPr lang="ar-EG" sz="3600" dirty="0" err="1" smtClean="0"/>
              <a:t>الذى</a:t>
            </a:r>
            <a:r>
              <a:rPr lang="ar-EG" sz="3600" dirty="0" smtClean="0"/>
              <a:t> يحتاجون إليه  لممارسة أنشطة التعلم حتى ينتهوا منها.</a:t>
            </a:r>
            <a:endParaRPr lang="en-US" sz="3600" dirty="0" smtClean="0"/>
          </a:p>
          <a:p>
            <a:endParaRPr lang="ar-EG"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500" fill="hold"/>
                                        <p:tgtEl>
                                          <p:spTgt spid="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500" fill="hold"/>
                                        <p:tgtEl>
                                          <p:spTgt spid="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500" fill="hold"/>
                                        <p:tgtEl>
                                          <p:spTgt spid="2">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500" fill="hold"/>
                                        <p:tgtEl>
                                          <p:spTgt spid="2">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2">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2">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57158" y="1493651"/>
            <a:ext cx="8501122" cy="4792869"/>
          </a:xfrm>
        </p:spPr>
        <p:txBody>
          <a:bodyPr/>
          <a:lstStyle/>
          <a:p>
            <a:pPr lvl="0" algn="justLow"/>
            <a:r>
              <a:rPr lang="ar-EG" sz="3600" dirty="0" smtClean="0"/>
              <a:t>نموذج </a:t>
            </a:r>
            <a:r>
              <a:rPr lang="ar-EG" sz="3600" dirty="0" err="1" smtClean="0"/>
              <a:t>سُكمان</a:t>
            </a:r>
            <a:r>
              <a:rPr lang="ar-EG" sz="3600" dirty="0" smtClean="0"/>
              <a:t> </a:t>
            </a:r>
            <a:r>
              <a:rPr lang="ar-EG" sz="3600" dirty="0" err="1" smtClean="0"/>
              <a:t>الاستقصائى</a:t>
            </a:r>
            <a:r>
              <a:rPr lang="ar-EG" sz="3600" dirty="0" smtClean="0"/>
              <a:t> </a:t>
            </a:r>
            <a:r>
              <a:rPr lang="en-US" sz="3600" dirty="0" smtClean="0"/>
              <a:t>The </a:t>
            </a:r>
            <a:r>
              <a:rPr lang="en-US" sz="3600" dirty="0" err="1" smtClean="0"/>
              <a:t>Suchman</a:t>
            </a:r>
            <a:r>
              <a:rPr lang="en-US" sz="3600" dirty="0" smtClean="0"/>
              <a:t> Inquiry Model</a:t>
            </a:r>
            <a:r>
              <a:rPr lang="ar-EG" sz="3600" dirty="0" smtClean="0"/>
              <a:t>.</a:t>
            </a:r>
            <a:endParaRPr lang="en-US" sz="3600" dirty="0" smtClean="0"/>
          </a:p>
          <a:p>
            <a:pPr lvl="0" algn="justLow"/>
            <a:r>
              <a:rPr lang="ar-EG" sz="3600" dirty="0" smtClean="0"/>
              <a:t>نموذج </a:t>
            </a:r>
            <a:r>
              <a:rPr lang="ar-EG" sz="3600" dirty="0" err="1" smtClean="0"/>
              <a:t>باير</a:t>
            </a:r>
            <a:r>
              <a:rPr lang="ar-EG" sz="3600" dirty="0" smtClean="0"/>
              <a:t> للتدريس </a:t>
            </a:r>
            <a:r>
              <a:rPr lang="ar-EG" sz="3600" dirty="0" err="1" smtClean="0"/>
              <a:t>الاستقصائى</a:t>
            </a:r>
            <a:r>
              <a:rPr lang="ar-EG" sz="3600" dirty="0" smtClean="0"/>
              <a:t> </a:t>
            </a:r>
            <a:r>
              <a:rPr lang="en-US" sz="3600" dirty="0" smtClean="0"/>
              <a:t>The Beyer Model For Inquiry Teaching</a:t>
            </a:r>
            <a:r>
              <a:rPr lang="ar-EG" sz="3600" dirty="0" smtClean="0"/>
              <a:t>.</a:t>
            </a:r>
            <a:endParaRPr lang="en-US" sz="3600" dirty="0" smtClean="0"/>
          </a:p>
          <a:p>
            <a:pPr lvl="0" algn="justLow"/>
            <a:r>
              <a:rPr lang="ar-EG" sz="3600" dirty="0" smtClean="0"/>
              <a:t>نموذج دورة التعلم </a:t>
            </a:r>
            <a:r>
              <a:rPr lang="en-US" sz="3600" dirty="0" smtClean="0"/>
              <a:t>The Learning Cycle Model</a:t>
            </a:r>
            <a:r>
              <a:rPr lang="ar-EG" sz="3600" dirty="0" smtClean="0"/>
              <a:t>.</a:t>
            </a:r>
            <a:endParaRPr lang="en-US" sz="3600" dirty="0" smtClean="0"/>
          </a:p>
          <a:p>
            <a:pPr lvl="0" algn="justLow"/>
            <a:r>
              <a:rPr lang="ar-EG" sz="3600" dirty="0" smtClean="0"/>
              <a:t>نموذج الاستقصاء </a:t>
            </a:r>
            <a:r>
              <a:rPr lang="ar-EG" sz="3600" dirty="0" err="1" smtClean="0"/>
              <a:t>الاستقرائى</a:t>
            </a:r>
            <a:r>
              <a:rPr lang="ar-EG" sz="3600" dirty="0" smtClean="0"/>
              <a:t> الموجه </a:t>
            </a:r>
            <a:r>
              <a:rPr lang="en-US" sz="3600" dirty="0" smtClean="0"/>
              <a:t>The Guided Inquiry Model</a:t>
            </a:r>
            <a:r>
              <a:rPr lang="ar-EG" sz="3600" dirty="0" smtClean="0"/>
              <a:t>.</a:t>
            </a:r>
            <a:endParaRPr lang="en-US" sz="3600" dirty="0" smtClean="0"/>
          </a:p>
          <a:p>
            <a:pPr algn="justLow"/>
            <a:endParaRPr lang="ar-EG" dirty="0"/>
          </a:p>
        </p:txBody>
      </p:sp>
      <p:sp>
        <p:nvSpPr>
          <p:cNvPr id="3" name="عنوان 2"/>
          <p:cNvSpPr>
            <a:spLocks noGrp="1"/>
          </p:cNvSpPr>
          <p:nvPr>
            <p:ph type="title"/>
          </p:nvPr>
        </p:nvSpPr>
        <p:spPr>
          <a:xfrm>
            <a:off x="285720" y="214290"/>
            <a:ext cx="8643998" cy="1071570"/>
          </a:xfrm>
        </p:spPr>
        <p:style>
          <a:lnRef idx="3">
            <a:schemeClr val="lt1"/>
          </a:lnRef>
          <a:fillRef idx="1">
            <a:schemeClr val="accent3"/>
          </a:fillRef>
          <a:effectRef idx="1">
            <a:schemeClr val="accent3"/>
          </a:effectRef>
          <a:fontRef idx="minor">
            <a:schemeClr val="lt1"/>
          </a:fontRef>
        </p:style>
        <p:txBody>
          <a:bodyPr>
            <a:noAutofit/>
          </a:bodyPr>
          <a:lstStyle/>
          <a:p>
            <a:pPr algn="r"/>
            <a:r>
              <a:rPr lang="ar-EG" sz="4800" dirty="0" smtClean="0">
                <a:ln>
                  <a:solidFill>
                    <a:srgbClr val="00B050"/>
                  </a:solidFill>
                </a:ln>
                <a:solidFill>
                  <a:srgbClr val="FFFF99"/>
                </a:solidFill>
              </a:rPr>
              <a:t/>
            </a:r>
            <a:br>
              <a:rPr lang="ar-EG" sz="4800" dirty="0" smtClean="0">
                <a:ln>
                  <a:solidFill>
                    <a:srgbClr val="00B050"/>
                  </a:solidFill>
                </a:ln>
                <a:solidFill>
                  <a:srgbClr val="FFFF99"/>
                </a:solidFill>
              </a:rPr>
            </a:br>
            <a:r>
              <a:rPr lang="ar-EG" sz="4800" dirty="0" smtClean="0">
                <a:ln>
                  <a:solidFill>
                    <a:srgbClr val="00B050"/>
                  </a:solidFill>
                </a:ln>
                <a:solidFill>
                  <a:srgbClr val="FFFF99"/>
                </a:solidFill>
              </a:rPr>
              <a:t>بعض نماذج التدريس </a:t>
            </a:r>
            <a:r>
              <a:rPr lang="ar-EG" sz="4800" dirty="0" err="1" smtClean="0">
                <a:ln>
                  <a:solidFill>
                    <a:srgbClr val="00B050"/>
                  </a:solidFill>
                </a:ln>
                <a:solidFill>
                  <a:srgbClr val="FFFF99"/>
                </a:solidFill>
              </a:rPr>
              <a:t>الاستقصائى</a:t>
            </a:r>
            <a:r>
              <a:rPr lang="ar-EG" sz="4800" dirty="0" smtClean="0">
                <a:ln>
                  <a:solidFill>
                    <a:srgbClr val="00B050"/>
                  </a:solidFill>
                </a:ln>
                <a:solidFill>
                  <a:srgbClr val="FFFF99"/>
                </a:solidFill>
              </a:rPr>
              <a:t>:</a:t>
            </a:r>
            <a:r>
              <a:rPr lang="en-US" sz="4800" dirty="0" smtClean="0">
                <a:ln>
                  <a:solidFill>
                    <a:srgbClr val="00B050"/>
                  </a:solidFill>
                </a:ln>
                <a:solidFill>
                  <a:srgbClr val="FFFF99"/>
                </a:solidFill>
              </a:rPr>
              <a:t/>
            </a:r>
            <a:br>
              <a:rPr lang="en-US" sz="4800" dirty="0" smtClean="0">
                <a:ln>
                  <a:solidFill>
                    <a:srgbClr val="00B050"/>
                  </a:solidFill>
                </a:ln>
                <a:solidFill>
                  <a:srgbClr val="FFFF99"/>
                </a:solidFill>
              </a:rPr>
            </a:br>
            <a:endParaRPr lang="ar-EG" sz="4800" dirty="0">
              <a:ln>
                <a:solidFill>
                  <a:srgbClr val="00B050"/>
                </a:solidFill>
              </a:ln>
              <a:solidFill>
                <a:srgbClr val="FFFF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gtEl>
                                        <p:attrNameLst>
                                          <p:attrName>ppt_y</p:attrName>
                                        </p:attrNameLst>
                                      </p:cBhvr>
                                      <p:tavLst>
                                        <p:tav tm="0">
                                          <p:val>
                                            <p:strVal val="#ppt_y"/>
                                          </p:val>
                                        </p:tav>
                                        <p:tav tm="100000">
                                          <p:val>
                                            <p:strVal val="#ppt_y"/>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p:cTn id="15" dur="500" fill="hold"/>
                                        <p:tgtEl>
                                          <p:spTgt spid="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p:cTn id="23" dur="500" fill="hold"/>
                                        <p:tgtEl>
                                          <p:spTgt spid="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500" fill="hold"/>
                                        <p:tgtEl>
                                          <p:spTgt spid="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2">
                                            <p:txEl>
                                              <p:pRg st="3" end="3"/>
                                            </p:txEl>
                                          </p:spTgt>
                                        </p:tgtEl>
                                        <p:attrNameLst>
                                          <p:attrName>style.visibility</p:attrName>
                                        </p:attrNameLst>
                                      </p:cBhvr>
                                      <p:to>
                                        <p:strVal val="visible"/>
                                      </p:to>
                                    </p:set>
                                    <p:anim calcmode="lin" valueType="num">
                                      <p:cBhvr>
                                        <p:cTn id="39" dur="500" fill="hold"/>
                                        <p:tgtEl>
                                          <p:spTgt spid="2">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2">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2">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3116"/>
            <a:ext cx="8229600" cy="1928826"/>
          </a:xfrm>
        </p:spPr>
        <p:style>
          <a:lnRef idx="1">
            <a:schemeClr val="accent2"/>
          </a:lnRef>
          <a:fillRef idx="3">
            <a:schemeClr val="accent2"/>
          </a:fillRef>
          <a:effectRef idx="2">
            <a:schemeClr val="accent2"/>
          </a:effectRef>
          <a:fontRef idx="minor">
            <a:schemeClr val="lt1"/>
          </a:fontRef>
        </p:style>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pPr algn="ctr"/>
            <a:r>
              <a:rPr lang="ar-EG" sz="6600" dirty="0" err="1" smtClean="0">
                <a:ln w="11430">
                  <a:solidFill>
                    <a:schemeClr val="tx1">
                      <a:lumMod val="95000"/>
                      <a:lumOff val="5000"/>
                    </a:schemeClr>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الاسبوع</a:t>
            </a:r>
            <a:r>
              <a:rPr lang="ar-EG" sz="6600" dirty="0" smtClean="0">
                <a:ln w="11430">
                  <a:solidFill>
                    <a:schemeClr val="tx1">
                      <a:lumMod val="95000"/>
                      <a:lumOff val="5000"/>
                    </a:schemeClr>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السادس</a:t>
            </a:r>
            <a:br>
              <a:rPr lang="ar-EG" sz="6600" dirty="0" smtClean="0">
                <a:ln w="11430">
                  <a:solidFill>
                    <a:schemeClr val="tx1">
                      <a:lumMod val="95000"/>
                      <a:lumOff val="5000"/>
                    </a:schemeClr>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ar-EG" sz="6600" dirty="0" smtClean="0">
                <a:ln w="11430">
                  <a:solidFill>
                    <a:schemeClr val="tx1">
                      <a:lumMod val="95000"/>
                      <a:lumOff val="5000"/>
                    </a:schemeClr>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مهارة تنفيذ العروض العملية</a:t>
            </a:r>
            <a:endParaRPr lang="ar-EG" sz="6600" dirty="0">
              <a:ln w="11430">
                <a:solidFill>
                  <a:schemeClr val="tx1">
                    <a:lumMod val="95000"/>
                    <a:lumOff val="5000"/>
                  </a:schemeClr>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831995"/>
            <a:ext cx="8229600" cy="4525963"/>
          </a:xfrm>
        </p:spPr>
        <p:txBody>
          <a:bodyPr>
            <a:normAutofit/>
          </a:bodyPr>
          <a:lstStyle/>
          <a:p>
            <a:pPr lvl="0" algn="justLow"/>
            <a:r>
              <a:rPr lang="ar-SA" sz="3600" dirty="0" smtClean="0"/>
              <a:t>تحديد المشكلة.</a:t>
            </a:r>
            <a:endParaRPr lang="en-US" sz="3600" dirty="0" smtClean="0"/>
          </a:p>
          <a:p>
            <a:pPr lvl="0" algn="justLow"/>
            <a:r>
              <a:rPr lang="ar-SA" sz="3600" dirty="0" smtClean="0"/>
              <a:t>فرض الفروض الممكنة لحل المشكلة.</a:t>
            </a:r>
            <a:endParaRPr lang="en-US" sz="3600" dirty="0" smtClean="0"/>
          </a:p>
          <a:p>
            <a:pPr lvl="0" algn="justLow"/>
            <a:r>
              <a:rPr lang="ar-SA" sz="3600" dirty="0" smtClean="0"/>
              <a:t>جمع المعلومات الممكنة لحل المشكلة.</a:t>
            </a:r>
            <a:endParaRPr lang="en-US" sz="3600" dirty="0" smtClean="0"/>
          </a:p>
          <a:p>
            <a:pPr lvl="0" algn="justLow"/>
            <a:r>
              <a:rPr lang="ar-SA" sz="3600" dirty="0" smtClean="0"/>
              <a:t>مراجعة الفروض.</a:t>
            </a:r>
            <a:endParaRPr lang="en-US" sz="3600" dirty="0" smtClean="0"/>
          </a:p>
          <a:p>
            <a:pPr lvl="0" algn="justLow"/>
            <a:r>
              <a:rPr lang="ar-SA" sz="3600" dirty="0" smtClean="0"/>
              <a:t>تكرار الخطوات (3، 4) حتى يتم إيجاد الفرض الصالح لحل المشكلة والذي يفسر كافة المعلومات </a:t>
            </a:r>
            <a:r>
              <a:rPr lang="ar-SA" sz="3600" dirty="0" err="1" smtClean="0"/>
              <a:t>المتحصلة</a:t>
            </a:r>
            <a:r>
              <a:rPr lang="ar-SA" sz="3600" dirty="0" smtClean="0"/>
              <a:t>.</a:t>
            </a:r>
            <a:endParaRPr lang="en-US" sz="3600" dirty="0" smtClean="0"/>
          </a:p>
          <a:p>
            <a:pPr algn="justLow"/>
            <a:endParaRPr lang="ar-EG" sz="3600" dirty="0"/>
          </a:p>
        </p:txBody>
      </p:sp>
      <p:sp>
        <p:nvSpPr>
          <p:cNvPr id="3" name="عنوان 2"/>
          <p:cNvSpPr>
            <a:spLocks noGrp="1"/>
          </p:cNvSpPr>
          <p:nvPr>
            <p:ph type="title"/>
          </p:nvPr>
        </p:nvSpPr>
        <p:spPr>
          <a:xfrm>
            <a:off x="457200" y="274638"/>
            <a:ext cx="8229600" cy="1082660"/>
          </a:xfrm>
        </p:spPr>
        <p:style>
          <a:lnRef idx="1">
            <a:schemeClr val="accent5"/>
          </a:lnRef>
          <a:fillRef idx="3">
            <a:schemeClr val="accent5"/>
          </a:fillRef>
          <a:effectRef idx="2">
            <a:schemeClr val="accent5"/>
          </a:effectRef>
          <a:fontRef idx="minor">
            <a:schemeClr val="lt1"/>
          </a:fontRef>
        </p:style>
        <p:txBody>
          <a:bodyPr>
            <a:normAutofit/>
          </a:bodyPr>
          <a:lstStyle/>
          <a:p>
            <a:pPr algn="ctr"/>
            <a:r>
              <a:rPr lang="ar-SA" sz="5400" dirty="0" smtClean="0">
                <a:ln>
                  <a:solidFill>
                    <a:srgbClr val="FFFF00"/>
                  </a:solidFill>
                </a:ln>
              </a:rPr>
              <a:t>نموذج </a:t>
            </a:r>
            <a:r>
              <a:rPr lang="ar-SA" sz="5400" dirty="0" err="1" smtClean="0">
                <a:ln>
                  <a:solidFill>
                    <a:srgbClr val="FFFF00"/>
                  </a:solidFill>
                </a:ln>
              </a:rPr>
              <a:t>سُكمان</a:t>
            </a:r>
            <a:r>
              <a:rPr lang="ar-SA" sz="5400" dirty="0" smtClean="0">
                <a:ln>
                  <a:solidFill>
                    <a:srgbClr val="FFFF00"/>
                  </a:solidFill>
                </a:ln>
              </a:rPr>
              <a:t> </a:t>
            </a:r>
            <a:r>
              <a:rPr lang="ar-SA" sz="5400" dirty="0" err="1" smtClean="0">
                <a:ln>
                  <a:solidFill>
                    <a:srgbClr val="FFFF00"/>
                  </a:solidFill>
                </a:ln>
              </a:rPr>
              <a:t>الاستقصائى</a:t>
            </a:r>
            <a:endParaRPr lang="ar-EG" sz="5400" dirty="0">
              <a:ln>
                <a:solidFill>
                  <a:srgbClr val="FFFF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p:cTn id="19" dur="10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2">
                                            <p:txEl>
                                              <p:pRg st="1" end="1"/>
                                            </p:txEl>
                                          </p:spTgt>
                                        </p:tgtEl>
                                        <p:attrNameLst>
                                          <p:attrName>style.visibility</p:attrName>
                                        </p:attrNameLst>
                                      </p:cBhvr>
                                      <p:to>
                                        <p:strVal val="visible"/>
                                      </p:to>
                                    </p:set>
                                    <p:anim calcmode="lin" valueType="num">
                                      <p:cBhvr>
                                        <p:cTn id="26"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2">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2">
                                            <p:txEl>
                                              <p:pRg st="2" end="2"/>
                                            </p:txEl>
                                          </p:spTgt>
                                        </p:tgtEl>
                                        <p:attrNameLst>
                                          <p:attrName>style.visibility</p:attrName>
                                        </p:attrNameLst>
                                      </p:cBhvr>
                                      <p:to>
                                        <p:strVal val="visible"/>
                                      </p:to>
                                    </p:set>
                                    <p:anim calcmode="lin" valueType="num">
                                      <p:cBhvr>
                                        <p:cTn id="33"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2">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anim calcmode="lin" valueType="num">
                                      <p:cBhvr>
                                        <p:cTn id="40"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 calcmode="lin" valueType="num">
                                      <p:cBhvr>
                                        <p:cTn id="47"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48"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500174"/>
            <a:ext cx="8858312" cy="5286412"/>
          </a:xfrm>
        </p:spPr>
        <p:txBody>
          <a:bodyPr>
            <a:noAutofit/>
          </a:bodyPr>
          <a:lstStyle/>
          <a:p>
            <a:pPr lvl="0" algn="justLow"/>
            <a:r>
              <a:rPr lang="ar-SA" sz="3600" dirty="0" smtClean="0"/>
              <a:t>يمكن أن يتعلم الطالب ذاتياً تحت إشراف وتوجيه من المعلم.</a:t>
            </a:r>
            <a:endParaRPr lang="en-US" sz="3600" dirty="0" smtClean="0"/>
          </a:p>
          <a:p>
            <a:pPr algn="justLow"/>
            <a:r>
              <a:rPr lang="ar-SA" sz="3600" dirty="0" smtClean="0"/>
              <a:t>الطلاب </a:t>
            </a:r>
            <a:r>
              <a:rPr lang="ar-EG" sz="3600" dirty="0" smtClean="0"/>
              <a:t>يميلون </a:t>
            </a:r>
            <a:r>
              <a:rPr lang="ar-SA" sz="3600" dirty="0" smtClean="0"/>
              <a:t>بطبيعتهم إلى ممارسة الأنشطة البحثية الاستقصائية، بدافع حب الاستطلاع ورغبتهم </a:t>
            </a:r>
            <a:r>
              <a:rPr lang="ar-SA" sz="3600" dirty="0" err="1" smtClean="0"/>
              <a:t>فى</a:t>
            </a:r>
            <a:r>
              <a:rPr lang="ar-SA" sz="3600" dirty="0" smtClean="0"/>
              <a:t> الاكتشاف</a:t>
            </a:r>
            <a:endParaRPr lang="ar-EG" sz="3600" dirty="0" smtClean="0"/>
          </a:p>
          <a:p>
            <a:pPr algn="justLow"/>
            <a:r>
              <a:rPr lang="ar-SA" sz="3600" dirty="0" smtClean="0"/>
              <a:t>يمكن تنمية دافع حب الاستطلاع والتساؤل عند الطلاب، من خلال تدريبهم على إجراءات البحث وأسس الطريقة العلمية</a:t>
            </a:r>
            <a:r>
              <a:rPr lang="ar-EG" sz="3600" dirty="0" smtClean="0"/>
              <a:t>.</a:t>
            </a:r>
          </a:p>
          <a:p>
            <a:pPr lvl="0" algn="justLow"/>
            <a:endParaRPr lang="ar-EG" sz="3600" dirty="0" smtClean="0"/>
          </a:p>
          <a:p>
            <a:pPr lvl="0" algn="justLow"/>
            <a:endParaRPr lang="en-US" sz="3600" dirty="0" smtClean="0"/>
          </a:p>
          <a:p>
            <a:pPr algn="justLow"/>
            <a:endParaRPr lang="ar-EG" sz="3600" dirty="0"/>
          </a:p>
        </p:txBody>
      </p:sp>
      <p:sp>
        <p:nvSpPr>
          <p:cNvPr id="3" name="عنوان 2"/>
          <p:cNvSpPr>
            <a:spLocks noGrp="1"/>
          </p:cNvSpPr>
          <p:nvPr>
            <p:ph type="title"/>
          </p:nvPr>
        </p:nvSpPr>
        <p:spPr>
          <a:xfrm>
            <a:off x="285720" y="214290"/>
            <a:ext cx="8572560" cy="1143008"/>
          </a:xfrm>
        </p:spPr>
        <p:style>
          <a:lnRef idx="3">
            <a:schemeClr val="lt1"/>
          </a:lnRef>
          <a:fillRef idx="1">
            <a:schemeClr val="accent6"/>
          </a:fillRef>
          <a:effectRef idx="1">
            <a:schemeClr val="accent6"/>
          </a:effectRef>
          <a:fontRef idx="minor">
            <a:schemeClr val="lt1"/>
          </a:fontRef>
        </p:style>
        <p:txBody>
          <a:bodyPr>
            <a:normAutofit/>
          </a:bodyPr>
          <a:lstStyle/>
          <a:p>
            <a:pPr algn="r"/>
            <a:r>
              <a:rPr lang="ar-EG" sz="5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افتراضات نموذج </a:t>
            </a:r>
            <a:r>
              <a:rPr lang="ar-SA" sz="540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سُكمان</a:t>
            </a:r>
            <a:r>
              <a:rPr lang="ar-SA" sz="5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ar-EG" sz="5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9" presetClass="entr" presetSubtype="0" accel="100000" fill="hold" grpId="0"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 calcmode="lin" valueType="num">
                                      <p:cBhvr>
                                        <p:cTn id="22" dur="500" fill="hold"/>
                                        <p:tgtEl>
                                          <p:spTgt spid="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grpId="0"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 calcmode="lin" valueType="num">
                                      <p:cBhvr>
                                        <p:cTn id="30" dur="500" fill="hold"/>
                                        <p:tgtEl>
                                          <p:spTgt spid="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714356"/>
            <a:ext cx="8229600" cy="5292935"/>
          </a:xfrm>
        </p:spPr>
        <p:txBody>
          <a:bodyPr>
            <a:noAutofit/>
          </a:bodyPr>
          <a:lstStyle/>
          <a:p>
            <a:pPr algn="justLow"/>
            <a:r>
              <a:rPr lang="ar-SA" sz="4000" dirty="0" smtClean="0"/>
              <a:t>المعرفة (التجريبية) ليست ثابتة، وإنما </a:t>
            </a:r>
            <a:r>
              <a:rPr lang="ar-SA" sz="4000" dirty="0" err="1" smtClean="0"/>
              <a:t>هى</a:t>
            </a:r>
            <a:r>
              <a:rPr lang="ar-SA" sz="4000" dirty="0" smtClean="0"/>
              <a:t> مؤقتة وعرضه للتغير والتعديل، إن مثل هذه النظرة للمعرفة يجب أن يلم الطلاب </a:t>
            </a:r>
            <a:r>
              <a:rPr lang="ar-SA" sz="4000" dirty="0" err="1" smtClean="0"/>
              <a:t>بها</a:t>
            </a:r>
            <a:r>
              <a:rPr lang="ar-SA" sz="4000" dirty="0" smtClean="0"/>
              <a:t> لحثهم على التفكير المستمر </a:t>
            </a:r>
            <a:r>
              <a:rPr lang="ar-EG" sz="4000" dirty="0" smtClean="0"/>
              <a:t>.</a:t>
            </a:r>
            <a:endParaRPr lang="ar-EG" sz="3600" dirty="0" smtClean="0"/>
          </a:p>
          <a:p>
            <a:pPr lvl="0" algn="justLow"/>
            <a:r>
              <a:rPr lang="ar-SA" sz="3600" dirty="0" smtClean="0"/>
              <a:t>تغنى ممارسة الطلاب للاستقصاء بشكل </a:t>
            </a:r>
            <a:r>
              <a:rPr lang="ar-SA" sz="3600" dirty="0" err="1" smtClean="0"/>
              <a:t>تعاونى</a:t>
            </a:r>
            <a:r>
              <a:rPr lang="ar-SA" sz="3600" dirty="0" smtClean="0"/>
              <a:t> تفكير الطلاب ويعلمهم تقدير وجهات نظر الآخرين.</a:t>
            </a:r>
            <a:endParaRPr lang="ar-EG" sz="3600" dirty="0" smtClean="0"/>
          </a:p>
          <a:p>
            <a:pPr algn="justLow"/>
            <a:r>
              <a:rPr lang="ar-SA" sz="3600" dirty="0" err="1" smtClean="0"/>
              <a:t>ينبغى</a:t>
            </a:r>
            <a:r>
              <a:rPr lang="ar-SA" sz="3600" dirty="0" smtClean="0"/>
              <a:t> أن يدرك الطلاب وجود نوع من الغموض </a:t>
            </a:r>
            <a:r>
              <a:rPr lang="ar-SA" sz="3600" dirty="0" err="1" smtClean="0"/>
              <a:t>فى</a:t>
            </a:r>
            <a:r>
              <a:rPr lang="ar-SA" sz="3600" dirty="0" smtClean="0"/>
              <a:t> الظواهر محل الاستقصاء، وأن يتحملوا هذا الغموض ويحاولوا كشف أسراره.</a:t>
            </a:r>
            <a:endParaRPr lang="en-US" sz="3600" dirty="0" smtClean="0"/>
          </a:p>
          <a:p>
            <a:pPr algn="justLow"/>
            <a:endParaRPr lang="ar-EG"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500" fill="hold"/>
                                        <p:tgtEl>
                                          <p:spTgt spid="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500" fill="hold"/>
                                        <p:tgtEl>
                                          <p:spTgt spid="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57158" y="1285860"/>
            <a:ext cx="8501122" cy="5214974"/>
          </a:xfrm>
        </p:spPr>
        <p:txBody>
          <a:bodyPr>
            <a:normAutofit lnSpcReduction="10000"/>
          </a:bodyPr>
          <a:lstStyle/>
          <a:p>
            <a:pPr algn="justLow"/>
            <a:r>
              <a:rPr lang="ar-SA" dirty="0" smtClean="0"/>
              <a:t> يدور التدريس وفق هذا النموذج حول نشاط استقصائي</a:t>
            </a:r>
            <a:r>
              <a:rPr lang="ar-EG" dirty="0" smtClean="0"/>
              <a:t> (ظاهرة التخمر) ، وذلك يتضمن عدة مراحل :</a:t>
            </a:r>
          </a:p>
          <a:p>
            <a:pPr algn="justLow">
              <a:buNone/>
            </a:pPr>
            <a:r>
              <a:rPr lang="ar-SA" sz="3200" b="1" dirty="0" smtClean="0">
                <a:solidFill>
                  <a:srgbClr val="3616F6"/>
                </a:solidFill>
              </a:rPr>
              <a:t>المرحلة الأولي: مرحلة التخطيط للنشاط الاستقصائي:</a:t>
            </a:r>
            <a:endParaRPr lang="ar-EG" sz="3200" b="1" dirty="0" smtClean="0">
              <a:solidFill>
                <a:srgbClr val="3616F6"/>
              </a:solidFill>
            </a:endParaRPr>
          </a:p>
          <a:p>
            <a:pPr algn="justLow">
              <a:buNone/>
            </a:pPr>
            <a:r>
              <a:rPr lang="ar-SA" sz="3200" b="1" dirty="0" smtClean="0">
                <a:solidFill>
                  <a:srgbClr val="FF0000"/>
                </a:solidFill>
              </a:rPr>
              <a:t>1. تحديد أغراض النشاط</a:t>
            </a:r>
            <a:r>
              <a:rPr lang="en-US" sz="3200" b="1" dirty="0" smtClean="0">
                <a:solidFill>
                  <a:srgbClr val="FF0000"/>
                </a:solidFill>
              </a:rPr>
              <a:t> </a:t>
            </a:r>
            <a:r>
              <a:rPr lang="ar-SA" sz="3200" b="1" dirty="0" smtClean="0">
                <a:solidFill>
                  <a:srgbClr val="FF0000"/>
                </a:solidFill>
              </a:rPr>
              <a:t>:</a:t>
            </a:r>
            <a:endParaRPr lang="en-US" sz="3200" dirty="0" smtClean="0">
              <a:solidFill>
                <a:srgbClr val="FF0000"/>
              </a:solidFill>
            </a:endParaRPr>
          </a:p>
          <a:p>
            <a:pPr algn="justLow">
              <a:buNone/>
            </a:pPr>
            <a:r>
              <a:rPr lang="en-US" dirty="0" smtClean="0"/>
              <a:t> </a:t>
            </a:r>
            <a:r>
              <a:rPr lang="ar-SA" dirty="0" smtClean="0"/>
              <a:t>ما يتوقع أن يتعلمه الطلاب من مهارات (عمليات) الاستقصاء </a:t>
            </a:r>
            <a:r>
              <a:rPr lang="ar-EG" dirty="0" smtClean="0"/>
              <a:t>،</a:t>
            </a:r>
            <a:r>
              <a:rPr lang="ar-SA" dirty="0" smtClean="0"/>
              <a:t>وما سوف يكتشفونه من معلومات من جراء ممارستهم لتلك العمليات أثناء انخراطهم </a:t>
            </a:r>
            <a:r>
              <a:rPr lang="ar-SA" dirty="0" err="1" smtClean="0"/>
              <a:t>فى</a:t>
            </a:r>
            <a:r>
              <a:rPr lang="ar-SA" dirty="0" smtClean="0"/>
              <a:t> النشاط</a:t>
            </a:r>
            <a:r>
              <a:rPr lang="ar-EG" dirty="0" smtClean="0"/>
              <a:t>.</a:t>
            </a:r>
          </a:p>
          <a:p>
            <a:pPr algn="justLow">
              <a:buNone/>
            </a:pPr>
            <a:r>
              <a:rPr lang="ar-SA" b="1" dirty="0" smtClean="0">
                <a:solidFill>
                  <a:srgbClr val="009900"/>
                </a:solidFill>
              </a:rPr>
              <a:t>فمثلاً</a:t>
            </a:r>
            <a:r>
              <a:rPr lang="ar-SA" dirty="0" smtClean="0">
                <a:solidFill>
                  <a:srgbClr val="009900"/>
                </a:solidFill>
              </a:rPr>
              <a:t> </a:t>
            </a:r>
            <a:r>
              <a:rPr lang="ar-EG" dirty="0" smtClean="0">
                <a:solidFill>
                  <a:srgbClr val="009900"/>
                </a:solidFill>
              </a:rPr>
              <a:t>:</a:t>
            </a:r>
            <a:r>
              <a:rPr lang="ar-SA" dirty="0" smtClean="0">
                <a:solidFill>
                  <a:srgbClr val="009900"/>
                </a:solidFill>
              </a:rPr>
              <a:t> </a:t>
            </a:r>
            <a:r>
              <a:rPr lang="ar-SA" dirty="0" smtClean="0"/>
              <a:t>(ظاهرة التخمر)</a:t>
            </a:r>
            <a:r>
              <a:rPr lang="ar-EG" dirty="0" smtClean="0"/>
              <a:t>:</a:t>
            </a:r>
            <a:endParaRPr lang="en-US" dirty="0" smtClean="0"/>
          </a:p>
          <a:p>
            <a:pPr lvl="0" algn="justLow">
              <a:buFont typeface="Wingdings" pitchFamily="2" charset="2"/>
              <a:buChar char="§"/>
            </a:pPr>
            <a:r>
              <a:rPr lang="ar-SA" dirty="0" smtClean="0"/>
              <a:t>أن </a:t>
            </a:r>
            <a:r>
              <a:rPr lang="ar-EG" dirty="0" smtClean="0"/>
              <a:t>ي</a:t>
            </a:r>
            <a:r>
              <a:rPr lang="ar-SA" dirty="0" smtClean="0"/>
              <a:t>تعلم الطلاب مهارات (عمليات) الاستقصاء التالية: </a:t>
            </a:r>
            <a:r>
              <a:rPr lang="ar-EG" dirty="0" smtClean="0"/>
              <a:t>(</a:t>
            </a:r>
            <a:r>
              <a:rPr lang="ar-SA" dirty="0" smtClean="0"/>
              <a:t>الملاحظة، التساؤل، فرض الفروض، التجريب، التفسير</a:t>
            </a:r>
            <a:r>
              <a:rPr lang="ar-EG" dirty="0" smtClean="0"/>
              <a:t>)</a:t>
            </a:r>
            <a:r>
              <a:rPr lang="ar-SA" dirty="0" smtClean="0"/>
              <a:t>.</a:t>
            </a:r>
            <a:endParaRPr lang="en-US" dirty="0" smtClean="0"/>
          </a:p>
          <a:p>
            <a:pPr lvl="0" algn="justLow">
              <a:buFont typeface="Wingdings" pitchFamily="2" charset="2"/>
              <a:buChar char="§"/>
            </a:pPr>
            <a:r>
              <a:rPr lang="ar-SA" dirty="0" smtClean="0"/>
              <a:t>أن يتعلم الطلاب معلومات تتعلق بالتخمر (مثل : يتصاعد غاز </a:t>
            </a:r>
            <a:r>
              <a:rPr lang="ar-SA" dirty="0" err="1" smtClean="0"/>
              <a:t>ثانى</a:t>
            </a:r>
            <a:r>
              <a:rPr lang="ar-SA" dirty="0" smtClean="0"/>
              <a:t> أكسيد الكربون أثناء عملية التخمر).</a:t>
            </a:r>
            <a:endParaRPr lang="en-US" dirty="0" smtClean="0"/>
          </a:p>
          <a:p>
            <a:pPr algn="justLow">
              <a:buNone/>
            </a:pPr>
            <a:endParaRPr lang="ar-EG" dirty="0" smtClean="0"/>
          </a:p>
          <a:p>
            <a:pPr algn="justLow">
              <a:buNone/>
            </a:pPr>
            <a:endParaRPr lang="ar-EG" dirty="0"/>
          </a:p>
        </p:txBody>
      </p:sp>
      <p:sp>
        <p:nvSpPr>
          <p:cNvPr id="3" name="عنوان 2"/>
          <p:cNvSpPr>
            <a:spLocks noGrp="1"/>
          </p:cNvSpPr>
          <p:nvPr>
            <p:ph type="title"/>
          </p:nvPr>
        </p:nvSpPr>
        <p:spPr>
          <a:xfrm>
            <a:off x="457200" y="142852"/>
            <a:ext cx="8401080" cy="1000132"/>
          </a:xfrm>
        </p:spPr>
        <p:style>
          <a:lnRef idx="3">
            <a:schemeClr val="lt1"/>
          </a:lnRef>
          <a:fillRef idx="1">
            <a:schemeClr val="accent1"/>
          </a:fillRef>
          <a:effectRef idx="1">
            <a:schemeClr val="accent1"/>
          </a:effectRef>
          <a:fontRef idx="minor">
            <a:schemeClr val="lt1"/>
          </a:fontRef>
        </p:style>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r"/>
            <a:r>
              <a:rPr lang="ar-SA"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ar-EG"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ar-EG"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ar-SA"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كيفية التدريس وفق نموذج </a:t>
            </a:r>
            <a:r>
              <a:rPr lang="ar-SA" sz="480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سكمان</a:t>
            </a:r>
            <a:r>
              <a:rPr lang="ar-SA"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r>
              <a:rPr lang="en-US"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en-US"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ar-EG" sz="4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gtEl>
                                        <p:attrNameLst>
                                          <p:attrName>ppt_y</p:attrName>
                                        </p:attrNameLst>
                                      </p:cBhvr>
                                      <p:tavLst>
                                        <p:tav tm="0">
                                          <p:val>
                                            <p:strVal val="#ppt_y"/>
                                          </p:val>
                                        </p:tav>
                                        <p:tav tm="100000">
                                          <p:val>
                                            <p:strVal val="#ppt_y"/>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6"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Horizont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6"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Horizont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6"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Horizont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6"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Horizont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6"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Horizont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6"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Horizontal)">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6" fill="hold" grpId="0"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barn(inHorizontal)">
                                      <p:cBhvr>
                                        <p:cTn id="4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57166"/>
            <a:ext cx="8401080" cy="5650125"/>
          </a:xfrm>
        </p:spPr>
        <p:txBody>
          <a:bodyPr>
            <a:normAutofit lnSpcReduction="10000"/>
          </a:bodyPr>
          <a:lstStyle/>
          <a:p>
            <a:pPr algn="justLow">
              <a:buNone/>
            </a:pPr>
            <a:r>
              <a:rPr lang="ar-SA" sz="4400" b="1" dirty="0" smtClean="0">
                <a:solidFill>
                  <a:srgbClr val="FF0000"/>
                </a:solidFill>
              </a:rPr>
              <a:t>2. إعداد المشكلة: </a:t>
            </a:r>
            <a:endParaRPr lang="en-US" sz="4400" b="1" dirty="0" smtClean="0">
              <a:solidFill>
                <a:srgbClr val="FF0000"/>
              </a:solidFill>
            </a:endParaRPr>
          </a:p>
          <a:p>
            <a:pPr algn="justLow">
              <a:buNone/>
            </a:pPr>
            <a:r>
              <a:rPr lang="en-US" dirty="0" smtClean="0"/>
              <a:t>  </a:t>
            </a:r>
            <a:r>
              <a:rPr lang="ar-EG" sz="3200" dirty="0" smtClean="0"/>
              <a:t>اختيار المشكلة التي يتمحور عندها النشاط ،(ما الذي يجعل </a:t>
            </a:r>
            <a:r>
              <a:rPr lang="ar-EG" sz="3200" dirty="0" err="1" smtClean="0"/>
              <a:t>البالونه</a:t>
            </a:r>
            <a:r>
              <a:rPr lang="ar-EG" sz="3200" dirty="0" smtClean="0"/>
              <a:t> تنتفخ؟).</a:t>
            </a:r>
            <a:endParaRPr lang="en-US" sz="3200" dirty="0" smtClean="0"/>
          </a:p>
          <a:p>
            <a:pPr algn="justLow">
              <a:buNone/>
            </a:pPr>
            <a:r>
              <a:rPr lang="ar-EG" sz="3200" b="1" dirty="0" smtClean="0"/>
              <a:t>    أ.</a:t>
            </a:r>
            <a:r>
              <a:rPr lang="ar-EG" sz="3200" dirty="0" smtClean="0"/>
              <a:t> أن تكون المشكلة مثيرة لأذهان الطلاب .</a:t>
            </a:r>
          </a:p>
          <a:p>
            <a:pPr algn="justLow">
              <a:buNone/>
            </a:pPr>
            <a:r>
              <a:rPr lang="ar-EG" sz="3200" b="1" dirty="0" smtClean="0"/>
              <a:t>    ب.</a:t>
            </a:r>
            <a:r>
              <a:rPr lang="ar-EG" sz="3200" dirty="0" smtClean="0"/>
              <a:t> أن تكون من النوع الذي يتطلب البحث عن تفسير لها.</a:t>
            </a:r>
            <a:endParaRPr lang="en-US" sz="3200" dirty="0" smtClean="0"/>
          </a:p>
          <a:p>
            <a:pPr algn="justLow">
              <a:buNone/>
            </a:pPr>
            <a:r>
              <a:rPr lang="ar-EG" sz="3200" b="1" dirty="0" smtClean="0"/>
              <a:t>    ج.</a:t>
            </a:r>
            <a:r>
              <a:rPr lang="ar-EG" sz="3200" dirty="0" smtClean="0"/>
              <a:t> أن تتناسب صعوبة المشكلة مع قدرات الطلاب وخلفيتهم المعرفية.</a:t>
            </a:r>
          </a:p>
          <a:p>
            <a:pPr algn="justLow">
              <a:buNone/>
            </a:pPr>
            <a:r>
              <a:rPr lang="ar-EG" sz="3200" b="1" dirty="0" smtClean="0"/>
              <a:t>    د. </a:t>
            </a:r>
            <a:r>
              <a:rPr lang="ar-EG" sz="3200" dirty="0" smtClean="0"/>
              <a:t>أن تكون المشكلة محددة حول نقطة بعينها وليست متشعبة.</a:t>
            </a:r>
          </a:p>
          <a:p>
            <a:pPr algn="justLow">
              <a:buNone/>
            </a:pPr>
            <a:r>
              <a:rPr lang="ar-EG" sz="3200" dirty="0" smtClean="0"/>
              <a:t>    </a:t>
            </a:r>
            <a:r>
              <a:rPr lang="ar-EG" sz="3200" b="1" dirty="0" smtClean="0"/>
              <a:t>ه. </a:t>
            </a:r>
            <a:r>
              <a:rPr lang="ar-SA" sz="3200" dirty="0" smtClean="0"/>
              <a:t>أن تكون المشكلة من النوع الذي</a:t>
            </a:r>
            <a:r>
              <a:rPr lang="ar-EG" sz="3200" dirty="0" smtClean="0"/>
              <a:t> </a:t>
            </a:r>
            <a:r>
              <a:rPr lang="ar-SA" sz="3200" dirty="0" smtClean="0"/>
              <a:t>ينضوي على ما يسمى بالحدث المتناقض </a:t>
            </a:r>
            <a:r>
              <a:rPr lang="ar-EG" sz="3200" dirty="0" smtClean="0"/>
              <a:t>.</a:t>
            </a:r>
          </a:p>
          <a:p>
            <a:pPr algn="justLow">
              <a:buNone/>
            </a:pPr>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Horizont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57166"/>
            <a:ext cx="8401080" cy="5650125"/>
          </a:xfrm>
        </p:spPr>
        <p:txBody>
          <a:bodyPr/>
          <a:lstStyle/>
          <a:p>
            <a:pPr>
              <a:buNone/>
            </a:pPr>
            <a:r>
              <a:rPr lang="ar-EG" sz="4100" b="1" dirty="0" smtClean="0">
                <a:solidFill>
                  <a:srgbClr val="FF0000"/>
                </a:solidFill>
              </a:rPr>
              <a:t>3. </a:t>
            </a:r>
            <a:r>
              <a:rPr lang="ar-SA" sz="4100" b="1" dirty="0" smtClean="0">
                <a:solidFill>
                  <a:srgbClr val="FF0000"/>
                </a:solidFill>
              </a:rPr>
              <a:t>اختيار الوسيلة التي يتم </a:t>
            </a:r>
            <a:r>
              <a:rPr lang="ar-SA" sz="4100" b="1" dirty="0" err="1" smtClean="0">
                <a:solidFill>
                  <a:srgbClr val="FF0000"/>
                </a:solidFill>
              </a:rPr>
              <a:t>بها</a:t>
            </a:r>
            <a:r>
              <a:rPr lang="ar-SA" sz="4100" b="1" dirty="0" smtClean="0">
                <a:solidFill>
                  <a:srgbClr val="FF0000"/>
                </a:solidFill>
              </a:rPr>
              <a:t> عرض المشكلة: </a:t>
            </a:r>
            <a:endParaRPr lang="en-US" sz="4100" dirty="0" smtClean="0">
              <a:solidFill>
                <a:srgbClr val="FF0000"/>
              </a:solidFill>
            </a:endParaRPr>
          </a:p>
          <a:p>
            <a:pPr lvl="0" algn="justLow"/>
            <a:r>
              <a:rPr lang="ar-EG" sz="3200" dirty="0" smtClean="0"/>
              <a:t>العرض العملي، أو الشفهي. </a:t>
            </a:r>
            <a:endParaRPr lang="en-US" sz="3200" dirty="0" smtClean="0"/>
          </a:p>
          <a:p>
            <a:pPr lvl="0" algn="justLow"/>
            <a:r>
              <a:rPr lang="ar-EG" sz="3600" dirty="0" smtClean="0"/>
              <a:t>السبورة.</a:t>
            </a:r>
            <a:endParaRPr lang="en-US" sz="3600" dirty="0" smtClean="0"/>
          </a:p>
          <a:p>
            <a:pPr algn="justLow"/>
            <a:r>
              <a:rPr lang="ar-EG" sz="3600" dirty="0" smtClean="0"/>
              <a:t>جهاز العرض فوق الرأس.</a:t>
            </a:r>
            <a:endParaRPr lang="en-US" sz="3600" dirty="0" smtClean="0"/>
          </a:p>
          <a:p>
            <a:pPr algn="justLow"/>
            <a:r>
              <a:rPr lang="ar-EG" sz="3600" dirty="0" smtClean="0"/>
              <a:t> الأفلام.</a:t>
            </a:r>
            <a:endParaRPr lang="en-US" sz="3600" dirty="0" smtClean="0"/>
          </a:p>
          <a:p>
            <a:pPr algn="justLow"/>
            <a:r>
              <a:rPr lang="ar-EG" sz="3600" dirty="0" smtClean="0"/>
              <a:t> الرسوم الخطية (الرسوم البيانية، الرسوم التوضيحية، الملصقات، الخرائط ... </a:t>
            </a:r>
            <a:r>
              <a:rPr lang="ar-EG" sz="3600" dirty="0" err="1" smtClean="0"/>
              <a:t>إلخ</a:t>
            </a:r>
            <a:r>
              <a:rPr lang="ar-EG" sz="3600" dirty="0" smtClean="0"/>
              <a:t>).</a:t>
            </a:r>
            <a:endParaRPr lang="en-US" sz="3600" dirty="0" smtClean="0"/>
          </a:p>
          <a:p>
            <a:pPr algn="justLow"/>
            <a:r>
              <a:rPr lang="ar-EG" sz="3600" dirty="0" smtClean="0"/>
              <a:t>الصحف والمجلات.</a:t>
            </a:r>
            <a:endParaRPr lang="en-US" sz="3600" dirty="0" smtClean="0"/>
          </a:p>
          <a:p>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Horizont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14290"/>
            <a:ext cx="8401080" cy="6286544"/>
          </a:xfrm>
        </p:spPr>
        <p:txBody>
          <a:bodyPr>
            <a:normAutofit/>
          </a:bodyPr>
          <a:lstStyle/>
          <a:p>
            <a:pPr>
              <a:buNone/>
            </a:pPr>
            <a:r>
              <a:rPr lang="ar-EG" sz="3900" b="1" dirty="0" smtClean="0">
                <a:solidFill>
                  <a:srgbClr val="3616F6"/>
                </a:solidFill>
              </a:rPr>
              <a:t>المرحلة الثانية: مرحلة تنفيذ النشاط الاستقصائي:</a:t>
            </a:r>
            <a:endParaRPr lang="en-US" sz="3900" dirty="0" smtClean="0">
              <a:solidFill>
                <a:srgbClr val="3616F6"/>
              </a:solidFill>
            </a:endParaRPr>
          </a:p>
          <a:p>
            <a:pPr algn="justLow">
              <a:buNone/>
            </a:pPr>
            <a:r>
              <a:rPr lang="ar-EG" dirty="0" smtClean="0"/>
              <a:t> </a:t>
            </a:r>
            <a:r>
              <a:rPr lang="ar-EG" sz="3200" dirty="0" smtClean="0"/>
              <a:t>تدريس النشاط الاستقصائي فعلياً في الصف الدراسي :</a:t>
            </a:r>
          </a:p>
          <a:p>
            <a:pPr marL="624078" indent="-514350" algn="justLow">
              <a:buAutoNum type="arabicPeriod"/>
            </a:pPr>
            <a:r>
              <a:rPr lang="ar-EG" sz="3600" dirty="0" smtClean="0"/>
              <a:t>يقوم المعلم </a:t>
            </a:r>
            <a:r>
              <a:rPr lang="ar-EG" sz="3600" b="1" dirty="0" smtClean="0">
                <a:solidFill>
                  <a:srgbClr val="009900"/>
                </a:solidFill>
              </a:rPr>
              <a:t>بطرح المشكلة </a:t>
            </a:r>
            <a:r>
              <a:rPr lang="ar-EG" sz="3600" dirty="0" smtClean="0"/>
              <a:t>عن طريق الوسيلة السابق تحديدها .</a:t>
            </a:r>
          </a:p>
          <a:p>
            <a:pPr marL="624078" indent="-514350" algn="justLow">
              <a:buAutoNum type="arabicPeriod"/>
            </a:pPr>
            <a:r>
              <a:rPr lang="ar-EG" sz="3600" b="1" dirty="0" smtClean="0">
                <a:solidFill>
                  <a:srgbClr val="009900"/>
                </a:solidFill>
              </a:rPr>
              <a:t>فرض الفروض وتجميع البيانات أو المعلومات </a:t>
            </a:r>
            <a:r>
              <a:rPr lang="ar-EG" sz="3600" dirty="0" smtClean="0"/>
              <a:t>، يقترح الطلاب بعض الفروض </a:t>
            </a:r>
            <a:r>
              <a:rPr lang="ar-EG" sz="3600" dirty="0" err="1" smtClean="0"/>
              <a:t>التى</a:t>
            </a:r>
            <a:r>
              <a:rPr lang="ar-EG" sz="3600" dirty="0" smtClean="0"/>
              <a:t> تمثل توقعاً أو حلاً للمشكلة موضع الاستقصاء، ومن ثم يجمعون بيانات أو معلومات ليتأكدوا من صحة هذا التوقع.من خلال طرح أسئلة على المعلم إجابتها بنعم أو لا وعلى المعلم تشجيعهم على ذلك إلي أن يثبتوا صحة الفرض أو خطأه .</a:t>
            </a:r>
          </a:p>
          <a:p>
            <a:pPr marL="624078" indent="-514350">
              <a:buNone/>
            </a:pPr>
            <a:endParaRPr lang="en-US" dirty="0" smtClean="0"/>
          </a:p>
          <a:p>
            <a:pPr>
              <a:buNone/>
            </a:pPr>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 calcmode="lin" valueType="num">
                                      <p:cBhvr>
                                        <p:cTn id="43"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ةة.bmp"/>
          <p:cNvPicPr>
            <a:picLocks noGrp="1" noChangeAspect="1"/>
          </p:cNvPicPr>
          <p:nvPr>
            <p:ph idx="1"/>
          </p:nvPr>
        </p:nvPicPr>
        <p:blipFill>
          <a:blip r:embed="rId2">
            <a:duotone>
              <a:prstClr val="black"/>
              <a:srgbClr val="D9C3A5">
                <a:tint val="50000"/>
                <a:satMod val="180000"/>
              </a:srgbClr>
            </a:duotone>
          </a:blip>
          <a:stretch>
            <a:fillRect/>
          </a:stretch>
        </p:blipFill>
        <p:spPr>
          <a:xfrm>
            <a:off x="928662" y="500042"/>
            <a:ext cx="7572428" cy="5328745"/>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style.rotation</p:attrName>
                                        </p:attrNameLst>
                                      </p:cBhvr>
                                      <p:tavLst>
                                        <p:tav tm="0">
                                          <p:val>
                                            <p:fltVal val="720"/>
                                          </p:val>
                                        </p:tav>
                                        <p:tav tm="100000">
                                          <p:val>
                                            <p:fltVal val="0"/>
                                          </p:val>
                                        </p:tav>
                                      </p:tavLst>
                                    </p:anim>
                                    <p:anim calcmode="lin" valueType="num">
                                      <p:cBhvr>
                                        <p:cTn id="9" dur="1000" fill="hold"/>
                                        <p:tgtEl>
                                          <p:spTgt spid="4"/>
                                        </p:tgtEl>
                                        <p:attrNameLst>
                                          <p:attrName>ppt_h</p:attrName>
                                        </p:attrNameLst>
                                      </p:cBhvr>
                                      <p:tavLst>
                                        <p:tav tm="0">
                                          <p:val>
                                            <p:fltVal val="0"/>
                                          </p:val>
                                        </p:tav>
                                        <p:tav tm="100000">
                                          <p:val>
                                            <p:strVal val="#ppt_h"/>
                                          </p:val>
                                        </p:tav>
                                      </p:tavLst>
                                    </p:anim>
                                    <p:anim calcmode="lin" valueType="num">
                                      <p:cBhvr>
                                        <p:cTn id="10" dur="1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642918"/>
            <a:ext cx="8229600" cy="4525963"/>
          </a:xfrm>
        </p:spPr>
        <p:txBody>
          <a:bodyPr/>
          <a:lstStyle/>
          <a:p>
            <a:pPr algn="justLow">
              <a:buNone/>
            </a:pPr>
            <a:r>
              <a:rPr lang="ar-EG" sz="3600" b="1" dirty="0" smtClean="0">
                <a:solidFill>
                  <a:srgbClr val="009900"/>
                </a:solidFill>
              </a:rPr>
              <a:t>3. </a:t>
            </a:r>
            <a:r>
              <a:rPr lang="ar-SA" sz="3600" b="1" dirty="0" smtClean="0">
                <a:solidFill>
                  <a:srgbClr val="009900"/>
                </a:solidFill>
              </a:rPr>
              <a:t>الختام</a:t>
            </a:r>
            <a:r>
              <a:rPr lang="en-US" sz="3600" b="1" dirty="0" smtClean="0">
                <a:solidFill>
                  <a:srgbClr val="009900"/>
                </a:solidFill>
              </a:rPr>
              <a:t> </a:t>
            </a:r>
            <a:r>
              <a:rPr lang="ar-EG" sz="3600" b="1" dirty="0" smtClean="0"/>
              <a:t>، </a:t>
            </a:r>
            <a:r>
              <a:rPr lang="ar-EG" sz="3600" dirty="0" smtClean="0"/>
              <a:t>توصل الطلاب إلى حل للمشكلة من خلال تقديم إجابة عن السؤال المطروح </a:t>
            </a:r>
            <a:r>
              <a:rPr lang="ar-EG" sz="3600" dirty="0" err="1" smtClean="0"/>
              <a:t>فى</a:t>
            </a:r>
            <a:r>
              <a:rPr lang="ar-EG" sz="3600" dirty="0" smtClean="0"/>
              <a:t> تلك المشكلة، وتمثل هذه الإجابة تفسيراً للظاهرة موضع الاستقصاء. وما هذا التفسير إلا فرض يرى الطلاب أن البيانات والمعلومات التي تم تجميعها بشأنه قد جاءت مدعمة له.</a:t>
            </a:r>
            <a:endParaRPr lang="en-US" sz="2800" dirty="0" smtClean="0"/>
          </a:p>
          <a:p>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28604"/>
            <a:ext cx="8329642" cy="6215106"/>
          </a:xfrm>
        </p:spPr>
        <p:txBody>
          <a:bodyPr>
            <a:normAutofit/>
          </a:bodyPr>
          <a:lstStyle/>
          <a:p>
            <a:pPr>
              <a:buNone/>
            </a:pPr>
            <a:r>
              <a:rPr lang="ar-SA" sz="4200" b="1" dirty="0" smtClean="0">
                <a:solidFill>
                  <a:srgbClr val="3616F6"/>
                </a:solidFill>
              </a:rPr>
              <a:t>المرحلة الثالثة: تقويم النشاط الاستقصائي:</a:t>
            </a:r>
            <a:endParaRPr lang="en-US" sz="4200" b="1" dirty="0" smtClean="0">
              <a:solidFill>
                <a:srgbClr val="3616F6"/>
              </a:solidFill>
            </a:endParaRPr>
          </a:p>
          <a:p>
            <a:pPr algn="justLow">
              <a:buNone/>
            </a:pPr>
            <a:r>
              <a:rPr lang="ar-EG" sz="3300" dirty="0" smtClean="0"/>
              <a:t> يتم الحكم بشكل كلى على مدى نجاح تدريس النشاط الاستقصائي من خلال قيام المعلم بملاحظة هذا النشاط أثناء تنفيذه أولاً بأول؛ فمشاركة أكبر عدد ممكن من الطلاب </a:t>
            </a:r>
            <a:r>
              <a:rPr lang="ar-EG" sz="3300" dirty="0" err="1" smtClean="0"/>
              <a:t>فى</a:t>
            </a:r>
            <a:r>
              <a:rPr lang="ar-EG" sz="3300" dirty="0" smtClean="0"/>
              <a:t> النشاط يدل على نجاحه كما أن من مؤشرات هذا النجاح قيامهم بطرح فروض، وجمع بيانات تمكنهم من دعم أو رفض هذه الفروض، ومن ثم توصلهم إلى تفسير للظاهرة محل الاستقصاء بصرف النظر عن كون هذا التفسير صحيحاً أو لا.</a:t>
            </a:r>
          </a:p>
          <a:p>
            <a:pPr algn="justLow">
              <a:buNone/>
            </a:pPr>
            <a:endParaRPr lang="ar-EG" b="1" dirty="0" smtClean="0"/>
          </a:p>
          <a:p>
            <a:pPr algn="justLow"/>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800" decel="100000"/>
                                        <p:tgtEl>
                                          <p:spTgt spid="2">
                                            <p:txEl>
                                              <p:pRg st="0" end="0"/>
                                            </p:txEl>
                                          </p:spTgt>
                                        </p:tgtEl>
                                      </p:cBhvr>
                                    </p:animEffect>
                                    <p:anim calcmode="lin" valueType="num">
                                      <p:cBhvr>
                                        <p:cTn id="8"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800" decel="100000"/>
                                        <p:tgtEl>
                                          <p:spTgt spid="2">
                                            <p:txEl>
                                              <p:pRg st="1" end="1"/>
                                            </p:txEl>
                                          </p:spTgt>
                                        </p:tgtEl>
                                      </p:cBhvr>
                                    </p:animEffect>
                                    <p:anim calcmode="lin" valueType="num">
                                      <p:cBhvr>
                                        <p:cTn id="18" dur="800" decel="100000" fill="hold"/>
                                        <p:tgtEl>
                                          <p:spTgt spid="2">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Autofit/>
          </a:bodyPr>
          <a:lstStyle/>
          <a:p>
            <a:pPr algn="justLow">
              <a:buNone/>
            </a:pPr>
            <a:r>
              <a:rPr lang="ar-EG" sz="4400" dirty="0" smtClean="0">
                <a:solidFill>
                  <a:srgbClr val="3616F6"/>
                </a:solidFill>
              </a:rPr>
              <a:t>  النشاط الفعلي </a:t>
            </a:r>
            <a:r>
              <a:rPr lang="ar-EG" sz="4400" dirty="0" err="1" smtClean="0">
                <a:solidFill>
                  <a:srgbClr val="3616F6"/>
                </a:solidFill>
              </a:rPr>
              <a:t>العياني</a:t>
            </a:r>
            <a:r>
              <a:rPr lang="ar-EG" sz="4400" dirty="0" smtClean="0">
                <a:solidFill>
                  <a:srgbClr val="3616F6"/>
                </a:solidFill>
              </a:rPr>
              <a:t> (الحي) الذي يتم من خلاله قيام فرد ما (أو أكثر) بأداء فعل أو مهارة أمام شخص، أو عدة أشخاص آخرين ليبين (أو يعرض عليهم) كيفية أدائها وعادة ما يصاحب هذا الأداء شرح لفظي من القائم بالأداء وأسئلة وأجوبة تدور بين أطراف هذا النشاط.</a:t>
            </a:r>
            <a:endParaRPr lang="ar-EG" sz="4400" dirty="0">
              <a:solidFill>
                <a:srgbClr val="3616F6"/>
              </a:solidFill>
            </a:endParaRPr>
          </a:p>
        </p:txBody>
      </p:sp>
      <p:sp>
        <p:nvSpPr>
          <p:cNvPr id="3" name="عنوان 2"/>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r"/>
            <a:r>
              <a:rPr lang="ar-EG" sz="60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ماذا يعني العرض العملي؟ </a:t>
            </a:r>
            <a:endParaRPr lang="ar-EG" sz="60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1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57166"/>
            <a:ext cx="8229600" cy="5786478"/>
          </a:xfrm>
        </p:spPr>
        <p:txBody>
          <a:bodyPr/>
          <a:lstStyle/>
          <a:p>
            <a:pPr algn="justLow">
              <a:buNone/>
            </a:pPr>
            <a:r>
              <a:rPr lang="ar-EG" sz="4000" b="1" dirty="0" smtClean="0">
                <a:solidFill>
                  <a:srgbClr val="FF0000"/>
                </a:solidFill>
              </a:rPr>
              <a:t>وتوجد أساليب أخرى لتقويم هذا النشاط فيما يخص كل طالب على حدة:</a:t>
            </a:r>
            <a:endParaRPr lang="en-US" sz="4000" dirty="0" smtClean="0">
              <a:solidFill>
                <a:srgbClr val="FF0000"/>
              </a:solidFill>
            </a:endParaRPr>
          </a:p>
          <a:p>
            <a:pPr algn="justLow">
              <a:buNone/>
            </a:pPr>
            <a:r>
              <a:rPr lang="ar-EG" sz="3200" b="1" dirty="0" smtClean="0"/>
              <a:t>1.</a:t>
            </a:r>
            <a:r>
              <a:rPr lang="ar-EG" sz="3200" dirty="0" smtClean="0"/>
              <a:t> يعرض على الطالب مشكلة جديدة تماماً ويطلب منه :      ( فرض أحد الفروض - ذكر بعض الأسئلة -  تحديد عدد من الملاحظات).</a:t>
            </a:r>
            <a:endParaRPr lang="en-US" sz="3200" dirty="0" smtClean="0"/>
          </a:p>
          <a:p>
            <a:pPr algn="justLow">
              <a:buNone/>
            </a:pPr>
            <a:r>
              <a:rPr lang="ar-EG" sz="3200" b="1" dirty="0" smtClean="0"/>
              <a:t>2.</a:t>
            </a:r>
            <a:r>
              <a:rPr lang="ar-EG" sz="3200" dirty="0" smtClean="0"/>
              <a:t> يعرض على الطالب مشكلة جديدة، وتفسير للمشكلة، وكذا عدد من الأسئلة </a:t>
            </a:r>
            <a:r>
              <a:rPr lang="ar-EG" sz="3200" dirty="0" err="1" smtClean="0"/>
              <a:t>التى</a:t>
            </a:r>
            <a:r>
              <a:rPr lang="ar-EG" sz="3200" dirty="0" smtClean="0"/>
              <a:t> يمكن طرحها لجمع بيانات يمكن أن تقود للحكم على صحة هذا التفسير. ويطلب منه تبيان ما إذا كانت البيانات </a:t>
            </a:r>
            <a:r>
              <a:rPr lang="ar-EG" sz="3200" dirty="0" err="1" smtClean="0"/>
              <a:t>التى</a:t>
            </a:r>
            <a:r>
              <a:rPr lang="ar-EG" sz="3200" dirty="0" smtClean="0"/>
              <a:t> يمكن أن يتم التوصل إليها عن طريق السؤال: تدعم أو لا تدعم، أو ليس لها علاقة بذلك التفسير.</a:t>
            </a:r>
            <a:endParaRPr lang="en-US" sz="3200" dirty="0" smtClean="0"/>
          </a:p>
          <a:p>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2">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2">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2">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2">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57158" y="1428760"/>
            <a:ext cx="8643998" cy="5572140"/>
          </a:xfrm>
        </p:spPr>
        <p:txBody>
          <a:bodyPr>
            <a:noAutofit/>
          </a:bodyPr>
          <a:lstStyle/>
          <a:p>
            <a:pPr algn="justLow"/>
            <a:r>
              <a:rPr lang="ar-EG" sz="3800" b="1" dirty="0" smtClean="0">
                <a:solidFill>
                  <a:srgbClr val="3616F6"/>
                </a:solidFill>
              </a:rPr>
              <a:t>يعطى الطلاب الفرصة لممارسة عمليات أو مهارات عمليات الاستقصاء .</a:t>
            </a:r>
          </a:p>
          <a:p>
            <a:pPr lvl="0" algn="justLow"/>
            <a:r>
              <a:rPr lang="ar-EG" sz="3800" b="1" dirty="0" smtClean="0">
                <a:solidFill>
                  <a:srgbClr val="3616F6"/>
                </a:solidFill>
              </a:rPr>
              <a:t>يتعلم من خلاله الطلاب كيف يتعلمون وكيف يكتشفون ويولدون المعرفة بأنفسهم وكيف يتعرفون على مصادر المعرفة وأدوات الوصول إليها والتحقق من صحتها.</a:t>
            </a:r>
            <a:endParaRPr lang="en-US" sz="3800" b="1" dirty="0" smtClean="0">
              <a:solidFill>
                <a:srgbClr val="3616F6"/>
              </a:solidFill>
            </a:endParaRPr>
          </a:p>
          <a:p>
            <a:pPr algn="justLow"/>
            <a:r>
              <a:rPr lang="ar-EG" sz="3800" b="1" dirty="0" smtClean="0">
                <a:solidFill>
                  <a:srgbClr val="3616F6"/>
                </a:solidFill>
              </a:rPr>
              <a:t>يزيد من قدرة الطلاب على تذكر المعرفة وتطبيقاتها.</a:t>
            </a:r>
          </a:p>
          <a:p>
            <a:pPr lvl="0" algn="justLow"/>
            <a:r>
              <a:rPr lang="ar-EG" sz="3800" b="1" dirty="0" smtClean="0">
                <a:solidFill>
                  <a:srgbClr val="3616F6"/>
                </a:solidFill>
              </a:rPr>
              <a:t>ينمى لدى الطلاب القدرة على حل المشكلات.</a:t>
            </a:r>
            <a:endParaRPr lang="en-US" sz="3800" b="1" dirty="0" smtClean="0">
              <a:solidFill>
                <a:srgbClr val="3616F6"/>
              </a:solidFill>
            </a:endParaRPr>
          </a:p>
          <a:p>
            <a:pPr lvl="0" algn="justLow"/>
            <a:endParaRPr lang="en-US" sz="3600" b="1" dirty="0" smtClean="0"/>
          </a:p>
          <a:p>
            <a:pPr algn="justLow"/>
            <a:endParaRPr lang="ar-EG" sz="3600" b="1" dirty="0"/>
          </a:p>
        </p:txBody>
      </p:sp>
      <p:sp>
        <p:nvSpPr>
          <p:cNvPr id="3" name="عنوان 2"/>
          <p:cNvSpPr>
            <a:spLocks noGrp="1"/>
          </p:cNvSpPr>
          <p:nvPr>
            <p:ph type="title"/>
          </p:nvPr>
        </p:nvSpPr>
        <p:spPr>
          <a:xfrm>
            <a:off x="214282" y="214290"/>
            <a:ext cx="8715436" cy="1071570"/>
          </a:xfrm>
        </p:spPr>
        <p:style>
          <a:lnRef idx="3">
            <a:schemeClr val="lt1"/>
          </a:lnRef>
          <a:fillRef idx="1">
            <a:schemeClr val="accent5"/>
          </a:fillRef>
          <a:effectRef idx="1">
            <a:schemeClr val="accent5"/>
          </a:effectRef>
          <a:fontRef idx="minor">
            <a:schemeClr val="lt1"/>
          </a:fontRef>
        </p:style>
        <p:txBody>
          <a:bodyPr>
            <a:normAutofit/>
          </a:bodyPr>
          <a:lstStyle/>
          <a:p>
            <a:pPr algn="r"/>
            <a:r>
              <a:rPr lang="ar-SA" sz="5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ما مزايا التدريس الاستقصائي؟:</a:t>
            </a:r>
            <a:endParaRPr lang="ar-EG" sz="54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2">
                                            <p:txEl>
                                              <p:pRg st="1" end="1"/>
                                            </p:txEl>
                                          </p:spTgt>
                                        </p:tgtEl>
                                        <p:attrNameLst>
                                          <p:attrName>style.visibility</p:attrName>
                                        </p:attrNameLst>
                                      </p:cBhvr>
                                      <p:to>
                                        <p:strVal val="visible"/>
                                      </p:to>
                                    </p:set>
                                    <p:anim calcmode="lin" valueType="num">
                                      <p:cBhvr>
                                        <p:cTn id="24"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7"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2">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5" presetClass="entr" presetSubtype="0" fill="hold" grpId="0" nodeType="clickEffect">
                                  <p:stCondLst>
                                    <p:cond delay="0"/>
                                  </p:stCondLst>
                                  <p:childTnLst>
                                    <p:set>
                                      <p:cBhvr>
                                        <p:cTn id="35" dur="1" fill="hold">
                                          <p:stCondLst>
                                            <p:cond delay="0"/>
                                          </p:stCondLst>
                                        </p:cTn>
                                        <p:tgtEl>
                                          <p:spTgt spid="2">
                                            <p:txEl>
                                              <p:pRg st="2" end="2"/>
                                            </p:txEl>
                                          </p:spTgt>
                                        </p:tgtEl>
                                        <p:attrNameLst>
                                          <p:attrName>style.visibility</p:attrName>
                                        </p:attrNameLst>
                                      </p:cBhvr>
                                      <p:to>
                                        <p:strVal val="visible"/>
                                      </p:to>
                                    </p:set>
                                    <p:anim calcmode="lin" valueType="num">
                                      <p:cBhvr>
                                        <p:cTn id="36"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9"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2">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5" presetClass="entr" presetSubtype="0" fill="hold" grpId="0"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anim calcmode="lin" valueType="num">
                                      <p:cBhvr>
                                        <p:cTn id="48"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49"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50"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51"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52"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53"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54"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5" dur="1000" decel="50000">
                                          <p:stCondLst>
                                            <p:cond delay="0"/>
                                          </p:stCondLst>
                                        </p:cTn>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28604"/>
            <a:ext cx="8186766" cy="5578687"/>
          </a:xfrm>
        </p:spPr>
        <p:txBody>
          <a:bodyPr>
            <a:noAutofit/>
          </a:bodyPr>
          <a:lstStyle/>
          <a:p>
            <a:pPr lvl="0" algn="justLow"/>
            <a:r>
              <a:rPr lang="ar-EG" sz="3600" dirty="0" smtClean="0">
                <a:solidFill>
                  <a:srgbClr val="3616F6"/>
                </a:solidFill>
              </a:rPr>
              <a:t>ينمى لدى الطلاب قيماً واتجاهات إيجابية </a:t>
            </a:r>
            <a:r>
              <a:rPr lang="ar-EG" sz="3600" dirty="0" smtClean="0">
                <a:solidFill>
                  <a:srgbClr val="3616F6"/>
                </a:solidFill>
                <a:sym typeface="Wingdings" pitchFamily="2" charset="2"/>
              </a:rPr>
              <a:t>:(</a:t>
            </a:r>
            <a:r>
              <a:rPr lang="ar-EG" sz="3600" dirty="0" smtClean="0">
                <a:solidFill>
                  <a:srgbClr val="3616F6"/>
                </a:solidFill>
              </a:rPr>
              <a:t>حب الاستطلاع، واحترام الأدلة والموضوعية ،والقدرة على تحمل الغموض والتشكيك).</a:t>
            </a:r>
          </a:p>
          <a:p>
            <a:pPr lvl="0" algn="justLow"/>
            <a:r>
              <a:rPr lang="ar-EG" sz="3600" dirty="0" smtClean="0">
                <a:solidFill>
                  <a:srgbClr val="3616F6"/>
                </a:solidFill>
              </a:rPr>
              <a:t>تنمية مفهوم الذات </a:t>
            </a:r>
            <a:r>
              <a:rPr lang="en-US" sz="3600" dirty="0" smtClean="0">
                <a:solidFill>
                  <a:srgbClr val="3616F6"/>
                </a:solidFill>
              </a:rPr>
              <a:t>Self Concept</a:t>
            </a:r>
            <a:r>
              <a:rPr lang="ar-EG" sz="3600" dirty="0" smtClean="0">
                <a:solidFill>
                  <a:srgbClr val="3616F6"/>
                </a:solidFill>
              </a:rPr>
              <a:t> لدى الطالب.</a:t>
            </a:r>
          </a:p>
          <a:p>
            <a:pPr lvl="0" algn="justLow"/>
            <a:r>
              <a:rPr lang="ar-EG" sz="3600" dirty="0" smtClean="0">
                <a:solidFill>
                  <a:srgbClr val="3616F6"/>
                </a:solidFill>
              </a:rPr>
              <a:t>تنمية قدرة الطلاب على المشاركة الإيجابية وتحمل المسئولية، وكذا في تنمية مهارات الاتصال الاجتماعي بين الطلاب .</a:t>
            </a:r>
          </a:p>
          <a:p>
            <a:pPr lvl="0" algn="justLow"/>
            <a:r>
              <a:rPr lang="ar-EG" sz="3600" dirty="0" smtClean="0">
                <a:solidFill>
                  <a:srgbClr val="3616F6"/>
                </a:solidFill>
              </a:rPr>
              <a:t>يجعل الطلاب متحفزين للتعلم اعتماداً على الدوافع الداخلية؛ متمثلة </a:t>
            </a:r>
            <a:r>
              <a:rPr lang="ar-EG" sz="3600" dirty="0" err="1" smtClean="0">
                <a:solidFill>
                  <a:srgbClr val="3616F6"/>
                </a:solidFill>
              </a:rPr>
              <a:t>فى</a:t>
            </a:r>
            <a:r>
              <a:rPr lang="ar-EG" sz="3600" dirty="0" smtClean="0">
                <a:solidFill>
                  <a:srgbClr val="3616F6"/>
                </a:solidFill>
              </a:rPr>
              <a:t> دافع حب الاستطلاع وغيره وليس اعتماداً على الدوافع الخارجية</a:t>
            </a:r>
            <a:endParaRPr lang="ar-EG" sz="3200" dirty="0">
              <a:solidFill>
                <a:srgbClr val="3616F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 calcmode="lin" valueType="num">
                                      <p:cBhvr>
                                        <p:cTn id="43"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1428736"/>
            <a:ext cx="8643998" cy="5429288"/>
          </a:xfrm>
        </p:spPr>
        <p:txBody>
          <a:bodyPr>
            <a:normAutofit/>
          </a:bodyPr>
          <a:lstStyle/>
          <a:p>
            <a:pPr algn="justLow"/>
            <a:r>
              <a:rPr lang="ar-EG" sz="3600" dirty="0" smtClean="0"/>
              <a:t>غير فعال أو ناجح لجميع الطلاب (</a:t>
            </a:r>
            <a:r>
              <a:rPr lang="ar-EG" sz="3600" dirty="0" err="1" smtClean="0"/>
              <a:t>بطيئي</a:t>
            </a:r>
            <a:r>
              <a:rPr lang="ar-EG" sz="3600" dirty="0" smtClean="0"/>
              <a:t> التعلم – المتسرعين في الوصول إلى النتيجة ).</a:t>
            </a:r>
          </a:p>
          <a:p>
            <a:pPr algn="justLow"/>
            <a:r>
              <a:rPr lang="ar-EG" sz="3600" dirty="0" smtClean="0"/>
              <a:t>يستغرق وقتاً طويلاً مقارناً بالتدريس التلقيني. </a:t>
            </a:r>
          </a:p>
          <a:p>
            <a:pPr algn="justLow"/>
            <a:r>
              <a:rPr lang="ar-EG" sz="3600" dirty="0" smtClean="0"/>
              <a:t>يتطلب توافر إمكانات مادية معينة مثل الفصول والمعامل المتسعة والأدوات والمواد والأجهزة ومصادر التعلم .</a:t>
            </a:r>
          </a:p>
          <a:p>
            <a:pPr algn="justLow"/>
            <a:r>
              <a:rPr lang="ar-EG" sz="3600" dirty="0" smtClean="0"/>
              <a:t>قد يجد المعلم صعوبة </a:t>
            </a:r>
            <a:r>
              <a:rPr lang="ar-EG" sz="3600" dirty="0" err="1" smtClean="0"/>
              <a:t>فى</a:t>
            </a:r>
            <a:r>
              <a:rPr lang="ar-EG" sz="3600" dirty="0" smtClean="0"/>
              <a:t> التدريس بالاستقصاء </a:t>
            </a:r>
            <a:r>
              <a:rPr lang="ar-EG" sz="3600" dirty="0" err="1" smtClean="0"/>
              <a:t>فى</a:t>
            </a:r>
            <a:r>
              <a:rPr lang="ar-EG" sz="3600" dirty="0" smtClean="0"/>
              <a:t> الصفوف الكثيرة العدد.</a:t>
            </a:r>
          </a:p>
          <a:p>
            <a:pPr algn="justLow"/>
            <a:r>
              <a:rPr lang="ar-EG" sz="3600" dirty="0" smtClean="0"/>
              <a:t>لا يناسب جميع أنواع المقررات (المواد) الدراسية.</a:t>
            </a:r>
          </a:p>
        </p:txBody>
      </p:sp>
      <p:sp>
        <p:nvSpPr>
          <p:cNvPr id="3" name="عنوان 2"/>
          <p:cNvSpPr>
            <a:spLocks noGrp="1"/>
          </p:cNvSpPr>
          <p:nvPr>
            <p:ph type="title"/>
          </p:nvPr>
        </p:nvSpPr>
        <p:spPr>
          <a:xfrm>
            <a:off x="298783" y="60324"/>
            <a:ext cx="8643998" cy="1225536"/>
          </a:xfrm>
          <a:solidFill>
            <a:srgbClr val="FFFF99"/>
          </a:solidFill>
        </p:spPr>
        <p:style>
          <a:lnRef idx="2">
            <a:schemeClr val="accent6"/>
          </a:lnRef>
          <a:fillRef idx="1">
            <a:schemeClr val="lt1"/>
          </a:fillRef>
          <a:effectRef idx="0">
            <a:schemeClr val="accent6"/>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SA" sz="4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ما الانتقادات الموجهة للتدريس الاستقصائي؟</a:t>
            </a:r>
            <a:endParaRPr lang="ar-EG" sz="4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fade">
                                      <p:cBhvr>
                                        <p:cTn id="15" dur="800" decel="100000"/>
                                        <p:tgtEl>
                                          <p:spTgt spid="2">
                                            <p:txEl>
                                              <p:pRg st="0" end="0"/>
                                            </p:txEl>
                                          </p:spTgt>
                                        </p:tgtEl>
                                      </p:cBhvr>
                                    </p:animEffect>
                                    <p:anim calcmode="lin" valueType="num">
                                      <p:cBhvr>
                                        <p:cTn id="16"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fade">
                                      <p:cBhvr>
                                        <p:cTn id="25" dur="800" decel="100000"/>
                                        <p:tgtEl>
                                          <p:spTgt spid="2">
                                            <p:txEl>
                                              <p:pRg st="1" end="1"/>
                                            </p:txEl>
                                          </p:spTgt>
                                        </p:tgtEl>
                                      </p:cBhvr>
                                    </p:animEffect>
                                    <p:anim calcmode="lin" valueType="num">
                                      <p:cBhvr>
                                        <p:cTn id="26" dur="800" decel="100000" fill="hold"/>
                                        <p:tgtEl>
                                          <p:spTgt spid="2">
                                            <p:txEl>
                                              <p:pRg st="1" end="1"/>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2">
                                            <p:txEl>
                                              <p:pRg st="1" end="1"/>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2">
                                            <p:txEl>
                                              <p:pRg st="1" end="1"/>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2">
                                            <p:txEl>
                                              <p:pRg st="1" end="1"/>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2">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0" presetClass="entr" presetSubtype="0" fill="hold" grpId="0"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fade">
                                      <p:cBhvr>
                                        <p:cTn id="35" dur="800" decel="100000"/>
                                        <p:tgtEl>
                                          <p:spTgt spid="2">
                                            <p:txEl>
                                              <p:pRg st="2" end="2"/>
                                            </p:txEl>
                                          </p:spTgt>
                                        </p:tgtEl>
                                      </p:cBhvr>
                                    </p:animEffect>
                                    <p:anim calcmode="lin" valueType="num">
                                      <p:cBhvr>
                                        <p:cTn id="36" dur="800" decel="100000" fill="hold"/>
                                        <p:tgtEl>
                                          <p:spTgt spid="2">
                                            <p:txEl>
                                              <p:pRg st="2" end="2"/>
                                            </p:txEl>
                                          </p:spTgt>
                                        </p:tgtEl>
                                        <p:attrNameLst>
                                          <p:attrName>style.rotation</p:attrName>
                                        </p:attrNameLst>
                                      </p:cBhvr>
                                      <p:tavLst>
                                        <p:tav tm="0">
                                          <p:val>
                                            <p:fltVal val="-90"/>
                                          </p:val>
                                        </p:tav>
                                        <p:tav tm="100000">
                                          <p:val>
                                            <p:fltVal val="0"/>
                                          </p:val>
                                        </p:tav>
                                      </p:tavLst>
                                    </p:anim>
                                    <p:anim calcmode="lin" valueType="num">
                                      <p:cBhvr>
                                        <p:cTn id="37" dur="800" decel="100000" fill="hold"/>
                                        <p:tgtEl>
                                          <p:spTgt spid="2">
                                            <p:txEl>
                                              <p:pRg st="2" end="2"/>
                                            </p:txEl>
                                          </p:spTgt>
                                        </p:tgtEl>
                                        <p:attrNameLst>
                                          <p:attrName>ppt_x</p:attrName>
                                        </p:attrNameLst>
                                      </p:cBhvr>
                                      <p:tavLst>
                                        <p:tav tm="0">
                                          <p:val>
                                            <p:strVal val="#ppt_x+0.4"/>
                                          </p:val>
                                        </p:tav>
                                        <p:tav tm="100000">
                                          <p:val>
                                            <p:strVal val="#ppt_x-0.05"/>
                                          </p:val>
                                        </p:tav>
                                      </p:tavLst>
                                    </p:anim>
                                    <p:anim calcmode="lin" valueType="num">
                                      <p:cBhvr>
                                        <p:cTn id="38" dur="800" decel="100000" fill="hold"/>
                                        <p:tgtEl>
                                          <p:spTgt spid="2">
                                            <p:txEl>
                                              <p:pRg st="2" end="2"/>
                                            </p:txEl>
                                          </p:spTgt>
                                        </p:tgtEl>
                                        <p:attrNameLst>
                                          <p:attrName>ppt_y</p:attrName>
                                        </p:attrNameLst>
                                      </p:cBhvr>
                                      <p:tavLst>
                                        <p:tav tm="0">
                                          <p:val>
                                            <p:strVal val="#ppt_y-0.4"/>
                                          </p:val>
                                        </p:tav>
                                        <p:tav tm="100000">
                                          <p:val>
                                            <p:strVal val="#ppt_y+0.1"/>
                                          </p:val>
                                        </p:tav>
                                      </p:tavLst>
                                    </p:anim>
                                    <p:anim calcmode="lin" valueType="num">
                                      <p:cBhvr>
                                        <p:cTn id="39" dur="200" accel="100000" fill="hold">
                                          <p:stCondLst>
                                            <p:cond delay="800"/>
                                          </p:stCondLst>
                                        </p:cTn>
                                        <p:tgtEl>
                                          <p:spTgt spid="2">
                                            <p:txEl>
                                              <p:pRg st="2" end="2"/>
                                            </p:txEl>
                                          </p:spTgt>
                                        </p:tgtEl>
                                        <p:attrNameLst>
                                          <p:attrName>ppt_x</p:attrName>
                                        </p:attrNameLst>
                                      </p:cBhvr>
                                      <p:tavLst>
                                        <p:tav tm="0">
                                          <p:val>
                                            <p:strVal val="#ppt_x-0.05"/>
                                          </p:val>
                                        </p:tav>
                                        <p:tav tm="100000">
                                          <p:val>
                                            <p:strVal val="#ppt_x"/>
                                          </p:val>
                                        </p:tav>
                                      </p:tavLst>
                                    </p:anim>
                                    <p:anim calcmode="lin" valueType="num">
                                      <p:cBhvr>
                                        <p:cTn id="40" dur="200" accel="100000" fill="hold">
                                          <p:stCondLst>
                                            <p:cond delay="800"/>
                                          </p:stCondLst>
                                        </p:cTn>
                                        <p:tgtEl>
                                          <p:spTgt spid="2">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0" presetClass="entr" presetSubtype="0" fill="hold" grpId="0"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Effect transition="in" filter="fade">
                                      <p:cBhvr>
                                        <p:cTn id="45" dur="800" decel="100000"/>
                                        <p:tgtEl>
                                          <p:spTgt spid="2">
                                            <p:txEl>
                                              <p:pRg st="3" end="3"/>
                                            </p:txEl>
                                          </p:spTgt>
                                        </p:tgtEl>
                                      </p:cBhvr>
                                    </p:animEffect>
                                    <p:anim calcmode="lin" valueType="num">
                                      <p:cBhvr>
                                        <p:cTn id="46" dur="800" decel="100000" fill="hold"/>
                                        <p:tgtEl>
                                          <p:spTgt spid="2">
                                            <p:txEl>
                                              <p:pRg st="3" end="3"/>
                                            </p:txEl>
                                          </p:spTgt>
                                        </p:tgtEl>
                                        <p:attrNameLst>
                                          <p:attrName>style.rotation</p:attrName>
                                        </p:attrNameLst>
                                      </p:cBhvr>
                                      <p:tavLst>
                                        <p:tav tm="0">
                                          <p:val>
                                            <p:fltVal val="-90"/>
                                          </p:val>
                                        </p:tav>
                                        <p:tav tm="100000">
                                          <p:val>
                                            <p:fltVal val="0"/>
                                          </p:val>
                                        </p:tav>
                                      </p:tavLst>
                                    </p:anim>
                                    <p:anim calcmode="lin" valueType="num">
                                      <p:cBhvr>
                                        <p:cTn id="47" dur="800" decel="100000" fill="hold"/>
                                        <p:tgtEl>
                                          <p:spTgt spid="2">
                                            <p:txEl>
                                              <p:pRg st="3" end="3"/>
                                            </p:txEl>
                                          </p:spTgt>
                                        </p:tgtEl>
                                        <p:attrNameLst>
                                          <p:attrName>ppt_x</p:attrName>
                                        </p:attrNameLst>
                                      </p:cBhvr>
                                      <p:tavLst>
                                        <p:tav tm="0">
                                          <p:val>
                                            <p:strVal val="#ppt_x+0.4"/>
                                          </p:val>
                                        </p:tav>
                                        <p:tav tm="100000">
                                          <p:val>
                                            <p:strVal val="#ppt_x-0.05"/>
                                          </p:val>
                                        </p:tav>
                                      </p:tavLst>
                                    </p:anim>
                                    <p:anim calcmode="lin" valueType="num">
                                      <p:cBhvr>
                                        <p:cTn id="48" dur="800" decel="100000" fill="hold"/>
                                        <p:tgtEl>
                                          <p:spTgt spid="2">
                                            <p:txEl>
                                              <p:pRg st="3" end="3"/>
                                            </p:txEl>
                                          </p:spTgt>
                                        </p:tgtEl>
                                        <p:attrNameLst>
                                          <p:attrName>ppt_y</p:attrName>
                                        </p:attrNameLst>
                                      </p:cBhvr>
                                      <p:tavLst>
                                        <p:tav tm="0">
                                          <p:val>
                                            <p:strVal val="#ppt_y-0.4"/>
                                          </p:val>
                                        </p:tav>
                                        <p:tav tm="100000">
                                          <p:val>
                                            <p:strVal val="#ppt_y+0.1"/>
                                          </p:val>
                                        </p:tav>
                                      </p:tavLst>
                                    </p:anim>
                                    <p:anim calcmode="lin" valueType="num">
                                      <p:cBhvr>
                                        <p:cTn id="49" dur="200" accel="100000" fill="hold">
                                          <p:stCondLst>
                                            <p:cond delay="800"/>
                                          </p:stCondLst>
                                        </p:cTn>
                                        <p:tgtEl>
                                          <p:spTgt spid="2">
                                            <p:txEl>
                                              <p:pRg st="3" end="3"/>
                                            </p:txEl>
                                          </p:spTgt>
                                        </p:tgtEl>
                                        <p:attrNameLst>
                                          <p:attrName>ppt_x</p:attrName>
                                        </p:attrNameLst>
                                      </p:cBhvr>
                                      <p:tavLst>
                                        <p:tav tm="0">
                                          <p:val>
                                            <p:strVal val="#ppt_x-0.05"/>
                                          </p:val>
                                        </p:tav>
                                        <p:tav tm="100000">
                                          <p:val>
                                            <p:strVal val="#ppt_x"/>
                                          </p:val>
                                        </p:tav>
                                      </p:tavLst>
                                    </p:anim>
                                    <p:anim calcmode="lin" valueType="num">
                                      <p:cBhvr>
                                        <p:cTn id="50" dur="200" accel="100000" fill="hold">
                                          <p:stCondLst>
                                            <p:cond delay="800"/>
                                          </p:stCondLst>
                                        </p:cTn>
                                        <p:tgtEl>
                                          <p:spTgt spid="2">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0" presetClass="entr" presetSubtype="0" fill="hold" grpId="0" nodeType="clickEffect">
                                  <p:stCondLst>
                                    <p:cond delay="0"/>
                                  </p:stCondLst>
                                  <p:childTnLst>
                                    <p:set>
                                      <p:cBhvr>
                                        <p:cTn id="54" dur="1" fill="hold">
                                          <p:stCondLst>
                                            <p:cond delay="0"/>
                                          </p:stCondLst>
                                        </p:cTn>
                                        <p:tgtEl>
                                          <p:spTgt spid="2">
                                            <p:txEl>
                                              <p:pRg st="4" end="4"/>
                                            </p:txEl>
                                          </p:spTgt>
                                        </p:tgtEl>
                                        <p:attrNameLst>
                                          <p:attrName>style.visibility</p:attrName>
                                        </p:attrNameLst>
                                      </p:cBhvr>
                                      <p:to>
                                        <p:strVal val="visible"/>
                                      </p:to>
                                    </p:set>
                                    <p:animEffect transition="in" filter="fade">
                                      <p:cBhvr>
                                        <p:cTn id="55" dur="800" decel="100000"/>
                                        <p:tgtEl>
                                          <p:spTgt spid="2">
                                            <p:txEl>
                                              <p:pRg st="4" end="4"/>
                                            </p:txEl>
                                          </p:spTgt>
                                        </p:tgtEl>
                                      </p:cBhvr>
                                    </p:animEffect>
                                    <p:anim calcmode="lin" valueType="num">
                                      <p:cBhvr>
                                        <p:cTn id="56" dur="800" decel="100000" fill="hold"/>
                                        <p:tgtEl>
                                          <p:spTgt spid="2">
                                            <p:txEl>
                                              <p:pRg st="4" end="4"/>
                                            </p:txEl>
                                          </p:spTgt>
                                        </p:tgtEl>
                                        <p:attrNameLst>
                                          <p:attrName>style.rotation</p:attrName>
                                        </p:attrNameLst>
                                      </p:cBhvr>
                                      <p:tavLst>
                                        <p:tav tm="0">
                                          <p:val>
                                            <p:fltVal val="-90"/>
                                          </p:val>
                                        </p:tav>
                                        <p:tav tm="100000">
                                          <p:val>
                                            <p:fltVal val="0"/>
                                          </p:val>
                                        </p:tav>
                                      </p:tavLst>
                                    </p:anim>
                                    <p:anim calcmode="lin" valueType="num">
                                      <p:cBhvr>
                                        <p:cTn id="57" dur="800" decel="100000" fill="hold"/>
                                        <p:tgtEl>
                                          <p:spTgt spid="2">
                                            <p:txEl>
                                              <p:pRg st="4" end="4"/>
                                            </p:txEl>
                                          </p:spTgt>
                                        </p:tgtEl>
                                        <p:attrNameLst>
                                          <p:attrName>ppt_x</p:attrName>
                                        </p:attrNameLst>
                                      </p:cBhvr>
                                      <p:tavLst>
                                        <p:tav tm="0">
                                          <p:val>
                                            <p:strVal val="#ppt_x+0.4"/>
                                          </p:val>
                                        </p:tav>
                                        <p:tav tm="100000">
                                          <p:val>
                                            <p:strVal val="#ppt_x-0.05"/>
                                          </p:val>
                                        </p:tav>
                                      </p:tavLst>
                                    </p:anim>
                                    <p:anim calcmode="lin" valueType="num">
                                      <p:cBhvr>
                                        <p:cTn id="58" dur="800" decel="100000" fill="hold"/>
                                        <p:tgtEl>
                                          <p:spTgt spid="2">
                                            <p:txEl>
                                              <p:pRg st="4" end="4"/>
                                            </p:txEl>
                                          </p:spTgt>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2">
                                            <p:txEl>
                                              <p:pRg st="4" end="4"/>
                                            </p:txEl>
                                          </p:spTgt>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2">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571480"/>
            <a:ext cx="8572560" cy="5500726"/>
          </a:xfrm>
        </p:spPr>
        <p:txBody>
          <a:bodyPr>
            <a:noAutofit/>
          </a:bodyPr>
          <a:lstStyle/>
          <a:p>
            <a:pPr algn="justLow"/>
            <a:r>
              <a:rPr lang="ar-EG" sz="4000" dirty="0" smtClean="0"/>
              <a:t>ليس تدريساً فعالاً، لأنه قد يتضمن استجابات من الطالب قائمة على المحاولة والخطأ بدرجة كبيرة.</a:t>
            </a:r>
          </a:p>
          <a:p>
            <a:pPr algn="justLow"/>
            <a:r>
              <a:rPr lang="ar-EG" sz="4000" dirty="0" smtClean="0"/>
              <a:t>إن الافتراض المبنى عليه والذي يؤكد أهمية أن يكتشف الطالب المعلومات بنفسه، يعد افتراضاً غير ممكن عملياً.</a:t>
            </a:r>
          </a:p>
          <a:p>
            <a:pPr algn="justLow"/>
            <a:r>
              <a:rPr lang="ar-EG" sz="4000" dirty="0" smtClean="0"/>
              <a:t>يحتاج إلى نوعية خاصة من المعلمين الذين لديهم مهارة التدريس الاستقصائي وكذا لديهم اتجاهات إيجابية نحو هذا التدريس. </a:t>
            </a:r>
          </a:p>
          <a:p>
            <a:pPr algn="justLow"/>
            <a:endParaRPr lang="ar-EG"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800" decel="100000"/>
                                        <p:tgtEl>
                                          <p:spTgt spid="2">
                                            <p:txEl>
                                              <p:pRg st="0" end="0"/>
                                            </p:txEl>
                                          </p:spTgt>
                                        </p:tgtEl>
                                      </p:cBhvr>
                                    </p:animEffect>
                                    <p:anim calcmode="lin" valueType="num">
                                      <p:cBhvr>
                                        <p:cTn id="8"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800" decel="100000"/>
                                        <p:tgtEl>
                                          <p:spTgt spid="2">
                                            <p:txEl>
                                              <p:pRg st="1" end="1"/>
                                            </p:txEl>
                                          </p:spTgt>
                                        </p:tgtEl>
                                      </p:cBhvr>
                                    </p:animEffect>
                                    <p:anim calcmode="lin" valueType="num">
                                      <p:cBhvr>
                                        <p:cTn id="18" dur="800" decel="100000" fill="hold"/>
                                        <p:tgtEl>
                                          <p:spTgt spid="2">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800" decel="100000"/>
                                        <p:tgtEl>
                                          <p:spTgt spid="2">
                                            <p:txEl>
                                              <p:pRg st="2" end="2"/>
                                            </p:txEl>
                                          </p:spTgt>
                                        </p:tgtEl>
                                      </p:cBhvr>
                                    </p:animEffect>
                                    <p:anim calcmode="lin" valueType="num">
                                      <p:cBhvr>
                                        <p:cTn id="28" dur="800" decel="100000" fill="hold"/>
                                        <p:tgtEl>
                                          <p:spTgt spid="2">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93651"/>
            <a:ext cx="8401080" cy="4792869"/>
          </a:xfrm>
        </p:spPr>
        <p:txBody>
          <a:bodyPr>
            <a:normAutofit/>
          </a:bodyPr>
          <a:lstStyle/>
          <a:p>
            <a:pPr algn="justLow"/>
            <a:r>
              <a:rPr lang="ar-EG" sz="4000" dirty="0" smtClean="0"/>
              <a:t>مجموعة السلوكيات (</a:t>
            </a:r>
            <a:r>
              <a:rPr lang="ar-EG" sz="4000" dirty="0" err="1" smtClean="0"/>
              <a:t>الأداءات</a:t>
            </a:r>
            <a:r>
              <a:rPr lang="ar-EG" sz="4000" dirty="0" smtClean="0"/>
              <a:t>) التدريسية التي يقوم </a:t>
            </a:r>
            <a:r>
              <a:rPr lang="ar-EG" sz="4000" dirty="0" err="1" smtClean="0"/>
              <a:t>بها</a:t>
            </a:r>
            <a:r>
              <a:rPr lang="ar-EG" sz="4000" dirty="0" smtClean="0"/>
              <a:t> المعلم بدقة وبسرعة وبقدرة على التكيف مع معطيات المواقف التدريسية والتي تختص بالتخطيط للدروس في شكل أنشطة استقصائية وتنفيذها وتقويمها بشكل يضع الطالب في موقف المكتشف للمعرفة (المعلومات) مع تقديم التوجيه والمعاونة له والتشجيع إذا لزم الأمر.</a:t>
            </a:r>
            <a:endParaRPr lang="en-US" sz="4000" dirty="0" smtClean="0"/>
          </a:p>
          <a:p>
            <a:endParaRPr lang="ar-EG" sz="3200" dirty="0"/>
          </a:p>
        </p:txBody>
      </p:sp>
      <p:sp>
        <p:nvSpPr>
          <p:cNvPr id="3" name="عنوان 2"/>
          <p:cNvSpPr>
            <a:spLocks noGrp="1"/>
          </p:cNvSpPr>
          <p:nvPr>
            <p:ph type="title"/>
          </p:nvPr>
        </p:nvSpPr>
        <p:spPr>
          <a:xfrm>
            <a:off x="285720" y="214290"/>
            <a:ext cx="8572560" cy="1071570"/>
          </a:xfrm>
        </p:spPr>
        <p:style>
          <a:lnRef idx="0">
            <a:schemeClr val="accent3"/>
          </a:lnRef>
          <a:fillRef idx="3">
            <a:schemeClr val="accent3"/>
          </a:fillRef>
          <a:effectRef idx="3">
            <a:schemeClr val="accent3"/>
          </a:effectRef>
          <a:fontRef idx="minor">
            <a:schemeClr val="lt1"/>
          </a:fontRef>
        </p:style>
        <p:txBody>
          <a:bodyPr>
            <a:noAutofit/>
          </a:bodyPr>
          <a:lstStyle/>
          <a:p>
            <a:pPr algn="r"/>
            <a:r>
              <a:rPr lang="ar-EG" sz="4800" dirty="0" smtClean="0">
                <a:solidFill>
                  <a:srgbClr val="FFFF00"/>
                </a:solidFill>
                <a:effectLst>
                  <a:glow rad="228600">
                    <a:schemeClr val="accent2">
                      <a:satMod val="175000"/>
                      <a:alpha val="40000"/>
                    </a:schemeClr>
                  </a:glow>
                  <a:outerShdw blurRad="31750" dist="25400" dir="5400000" algn="tl" rotWithShape="0">
                    <a:srgbClr val="000000">
                      <a:alpha val="25000"/>
                    </a:srgbClr>
                  </a:outerShdw>
                </a:effectLst>
              </a:rPr>
              <a:t/>
            </a:r>
            <a:br>
              <a:rPr lang="ar-EG" sz="4800" dirty="0" smtClean="0">
                <a:solidFill>
                  <a:srgbClr val="FFFF00"/>
                </a:solidFill>
                <a:effectLst>
                  <a:glow rad="228600">
                    <a:schemeClr val="accent2">
                      <a:satMod val="175000"/>
                      <a:alpha val="40000"/>
                    </a:schemeClr>
                  </a:glow>
                  <a:outerShdw blurRad="31750" dist="25400" dir="5400000" algn="tl" rotWithShape="0">
                    <a:srgbClr val="000000">
                      <a:alpha val="25000"/>
                    </a:srgbClr>
                  </a:outerShdw>
                </a:effectLst>
              </a:rPr>
            </a:br>
            <a:r>
              <a:rPr lang="ar-SA" sz="4800" dirty="0" smtClean="0">
                <a:solidFill>
                  <a:srgbClr val="FFFF00"/>
                </a:solidFill>
                <a:effectLst>
                  <a:glow rad="228600">
                    <a:schemeClr val="accent2">
                      <a:satMod val="175000"/>
                      <a:alpha val="40000"/>
                    </a:schemeClr>
                  </a:glow>
                  <a:outerShdw blurRad="31750" dist="25400" dir="5400000" algn="tl" rotWithShape="0">
                    <a:srgbClr val="000000">
                      <a:alpha val="25000"/>
                    </a:srgbClr>
                  </a:outerShdw>
                </a:effectLst>
              </a:rPr>
              <a:t>ماذا نعنى بمهارة التدريس الاستقصائي؟</a:t>
            </a:r>
            <a:r>
              <a:rPr lang="en-US" sz="4800" dirty="0" smtClean="0">
                <a:solidFill>
                  <a:srgbClr val="FFFF00"/>
                </a:solidFill>
                <a:effectLst>
                  <a:glow rad="228600">
                    <a:schemeClr val="accent2">
                      <a:satMod val="175000"/>
                      <a:alpha val="40000"/>
                    </a:schemeClr>
                  </a:glow>
                  <a:outerShdw blurRad="31750" dist="25400" dir="5400000" algn="tl" rotWithShape="0">
                    <a:srgbClr val="000000">
                      <a:alpha val="25000"/>
                    </a:srgbClr>
                  </a:outerShdw>
                </a:effectLst>
              </a:rPr>
              <a:t/>
            </a:r>
            <a:br>
              <a:rPr lang="en-US" sz="4800" dirty="0" smtClean="0">
                <a:solidFill>
                  <a:srgbClr val="FFFF00"/>
                </a:solidFill>
                <a:effectLst>
                  <a:glow rad="228600">
                    <a:schemeClr val="accent2">
                      <a:satMod val="175000"/>
                      <a:alpha val="40000"/>
                    </a:schemeClr>
                  </a:glow>
                  <a:outerShdw blurRad="31750" dist="25400" dir="5400000" algn="tl" rotWithShape="0">
                    <a:srgbClr val="000000">
                      <a:alpha val="25000"/>
                    </a:srgbClr>
                  </a:outerShdw>
                </a:effectLst>
              </a:rPr>
            </a:br>
            <a:endParaRPr lang="ar-EG" sz="4800" dirty="0">
              <a:solidFill>
                <a:srgbClr val="FFFF00"/>
              </a:solidFill>
              <a:effectLst>
                <a:glow rad="228600">
                  <a:schemeClr val="accent2">
                    <a:satMod val="175000"/>
                    <a:alpha val="40000"/>
                  </a:schemeClr>
                </a:glow>
                <a:outerShdw blurRad="31750" dist="25400" dir="5400000" algn="tl" rotWithShape="0">
                  <a:srgbClr val="000000">
                    <a:alpha val="2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90">
                                          <p:stCondLst>
                                            <p:cond delay="0"/>
                                          </p:stCondLst>
                                        </p:cTn>
                                        <p:tgtEl>
                                          <p:spTgt spid="3"/>
                                        </p:tgtEl>
                                      </p:cBhvr>
                                    </p:animEffect>
                                    <p:anim calcmode="lin" valueType="num">
                                      <p:cBhvr>
                                        <p:cTn id="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gtEl>
                                      </p:cBhvr>
                                      <p:to x="100000" y="60000"/>
                                    </p:animScale>
                                    <p:animScale>
                                      <p:cBhvr>
                                        <p:cTn id="14" dur="83" decel="50000">
                                          <p:stCondLst>
                                            <p:cond delay="338"/>
                                          </p:stCondLst>
                                        </p:cTn>
                                        <p:tgtEl>
                                          <p:spTgt spid="3"/>
                                        </p:tgtEl>
                                      </p:cBhvr>
                                      <p:to x="100000" y="100000"/>
                                    </p:animScale>
                                    <p:animScale>
                                      <p:cBhvr>
                                        <p:cTn id="15" dur="13">
                                          <p:stCondLst>
                                            <p:cond delay="656"/>
                                          </p:stCondLst>
                                        </p:cTn>
                                        <p:tgtEl>
                                          <p:spTgt spid="3"/>
                                        </p:tgtEl>
                                      </p:cBhvr>
                                      <p:to x="100000" y="80000"/>
                                    </p:animScale>
                                    <p:animScale>
                                      <p:cBhvr>
                                        <p:cTn id="16" dur="83" decel="50000">
                                          <p:stCondLst>
                                            <p:cond delay="669"/>
                                          </p:stCondLst>
                                        </p:cTn>
                                        <p:tgtEl>
                                          <p:spTgt spid="3"/>
                                        </p:tgtEl>
                                      </p:cBhvr>
                                      <p:to x="100000" y="100000"/>
                                    </p:animScale>
                                    <p:animScale>
                                      <p:cBhvr>
                                        <p:cTn id="17" dur="13">
                                          <p:stCondLst>
                                            <p:cond delay="821"/>
                                          </p:stCondLst>
                                        </p:cTn>
                                        <p:tgtEl>
                                          <p:spTgt spid="3"/>
                                        </p:tgtEl>
                                      </p:cBhvr>
                                      <p:to x="100000" y="90000"/>
                                    </p:animScale>
                                    <p:animScale>
                                      <p:cBhvr>
                                        <p:cTn id="18" dur="83" decel="50000">
                                          <p:stCondLst>
                                            <p:cond delay="834"/>
                                          </p:stCondLst>
                                        </p:cTn>
                                        <p:tgtEl>
                                          <p:spTgt spid="3"/>
                                        </p:tgtEl>
                                      </p:cBhvr>
                                      <p:to x="100000" y="100000"/>
                                    </p:animScale>
                                    <p:animScale>
                                      <p:cBhvr>
                                        <p:cTn id="19" dur="13">
                                          <p:stCondLst>
                                            <p:cond delay="904"/>
                                          </p:stCondLst>
                                        </p:cTn>
                                        <p:tgtEl>
                                          <p:spTgt spid="3"/>
                                        </p:tgtEl>
                                      </p:cBhvr>
                                      <p:to x="100000" y="95000"/>
                                    </p:animScale>
                                    <p:animScale>
                                      <p:cBhvr>
                                        <p:cTn id="20" dur="83" decel="50000">
                                          <p:stCondLst>
                                            <p:cond delay="917"/>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5" presetClass="entr" presetSubtype="0" fill="hold" grpId="0"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 calcmode="lin" valueType="num">
                                      <p:cBhvr>
                                        <p:cTn id="25"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214290"/>
            <a:ext cx="8572560" cy="6429420"/>
          </a:xfrm>
        </p:spPr>
        <p:txBody>
          <a:bodyPr>
            <a:normAutofit/>
          </a:bodyPr>
          <a:lstStyle/>
          <a:p>
            <a:pPr algn="justLow">
              <a:buNone/>
            </a:pPr>
            <a:r>
              <a:rPr lang="ar-EG" sz="3600" dirty="0" smtClean="0"/>
              <a:t>  أما في </a:t>
            </a:r>
            <a:r>
              <a:rPr lang="ar-EG" sz="4400" b="1" dirty="0" smtClean="0">
                <a:solidFill>
                  <a:srgbClr val="3616F6"/>
                </a:solidFill>
              </a:rPr>
              <a:t>مجال التدريس </a:t>
            </a:r>
            <a:r>
              <a:rPr lang="ar-EG" sz="3600" dirty="0" smtClean="0"/>
              <a:t>فيعني مفهوم العرض العملي ” نشاطاً تدريسياً يقوم من خلاله المعلم بأداء مهارة بشكل نموذجي أمام متعلم أو أكثر، بقصد تعليمهم كيفية أدائها – أي المهارة – ويكون هذا النشاط مصحوباً بشرح لفظي وبأسئلة وأجوبة بين أطراف هذا النشاط</a:t>
            </a:r>
            <a:r>
              <a:rPr lang="ar-EG" sz="3600" b="1" dirty="0" smtClean="0"/>
              <a:t> .</a:t>
            </a:r>
          </a:p>
          <a:p>
            <a:pPr>
              <a:buNone/>
            </a:pPr>
            <a:endParaRPr lang="ar-EG" sz="3200" b="1" dirty="0" smtClean="0"/>
          </a:p>
          <a:p>
            <a:pPr>
              <a:buNone/>
            </a:pPr>
            <a:r>
              <a:rPr lang="ar-EG"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ومن أمثلة العروض العملية التدريسية:</a:t>
            </a:r>
            <a:endParaRPr lang="en-U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lvl="0" algn="justLow"/>
            <a:r>
              <a:rPr lang="ar-EG" sz="3600" dirty="0" smtClean="0"/>
              <a:t>قيام معلم العلوم بتبيان كيفية تحضير غاز الأكسجين أمام طلابه وجمع عينات منه في </a:t>
            </a:r>
            <a:r>
              <a:rPr lang="ar-EG" sz="3600" dirty="0" err="1" smtClean="0"/>
              <a:t>مخابير</a:t>
            </a:r>
            <a:r>
              <a:rPr lang="ar-EG" sz="3600" dirty="0" smtClean="0"/>
              <a:t> والكشف عن خواص الغاز الفيزيقية والكيميائية.</a:t>
            </a:r>
            <a:endParaRPr lang="en-US" sz="3600" dirty="0" smtClean="0"/>
          </a:p>
          <a:p>
            <a:pPr algn="justLow">
              <a:buNone/>
            </a:pPr>
            <a:endParaRPr lang="ar-EG"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1285860"/>
            <a:ext cx="8715436" cy="4929222"/>
          </a:xfrm>
        </p:spPr>
        <p:txBody>
          <a:bodyPr>
            <a:noAutofit/>
          </a:bodyPr>
          <a:lstStyle/>
          <a:p>
            <a:pPr algn="justLow"/>
            <a:r>
              <a:rPr lang="ar-EG" sz="3600" dirty="0" smtClean="0"/>
              <a:t>تستخدم بشكل أساسي في تعليم المهارات للطلاب (مثل مهارة تشريح الضفدعة.</a:t>
            </a:r>
          </a:p>
          <a:p>
            <a:pPr algn="justLow"/>
            <a:r>
              <a:rPr lang="ar-EG" sz="3600" dirty="0" smtClean="0"/>
              <a:t>في التمهيد للدرس وتحفيز الطلاب على تعلم موضوعاته.</a:t>
            </a:r>
          </a:p>
          <a:p>
            <a:pPr algn="justLow"/>
            <a:r>
              <a:rPr lang="ar-EG" sz="3600" dirty="0" smtClean="0"/>
              <a:t>لتنمية قدرة الطلاب على التفكير وحل المشكلات.</a:t>
            </a:r>
          </a:p>
          <a:p>
            <a:pPr algn="justLow"/>
            <a:r>
              <a:rPr lang="ar-EG" sz="3600" dirty="0" smtClean="0"/>
              <a:t>لختم الدرس ومراجعة ما درس فيه من نقاط .</a:t>
            </a:r>
          </a:p>
          <a:p>
            <a:pPr algn="justLow"/>
            <a:r>
              <a:rPr lang="ar-EG" sz="3600" dirty="0" smtClean="0"/>
              <a:t>تقويم مدى تعلم الطلاب لما درسوه .</a:t>
            </a:r>
          </a:p>
          <a:p>
            <a:pPr algn="justLow"/>
            <a:r>
              <a:rPr lang="ar-EG" sz="3600" dirty="0" smtClean="0"/>
              <a:t>كبديل للدروس المعملية عندما لا تتوافر أجهزة أو أدوات أو مواد كافية للطلاب لممارسة التدريب المعملي</a:t>
            </a:r>
          </a:p>
          <a:p>
            <a:pPr algn="justLow">
              <a:buNone/>
            </a:pPr>
            <a:r>
              <a:rPr lang="ar-EG" sz="3600" dirty="0" smtClean="0"/>
              <a:t>   بأنفسهم </a:t>
            </a:r>
          </a:p>
          <a:p>
            <a:pPr algn="justLow"/>
            <a:endParaRPr lang="ar-EG" sz="3600" dirty="0"/>
          </a:p>
        </p:txBody>
      </p:sp>
      <p:sp>
        <p:nvSpPr>
          <p:cNvPr id="3" name="عنوان 2"/>
          <p:cNvSpPr>
            <a:spLocks noGrp="1"/>
          </p:cNvSpPr>
          <p:nvPr>
            <p:ph type="title"/>
          </p:nvPr>
        </p:nvSpPr>
        <p:spPr>
          <a:xfrm>
            <a:off x="285720" y="203200"/>
            <a:ext cx="8643998" cy="1082660"/>
          </a:xfrm>
          <a:solidFill>
            <a:schemeClr val="accent6">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EG" sz="4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فيم تستخدم العروض العملية في التدريس؟</a:t>
            </a:r>
            <a:endParaRPr lang="ar-EG" sz="4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2">
                                            <p:txEl>
                                              <p:pRg st="1" end="1"/>
                                            </p:txEl>
                                          </p:spTgt>
                                        </p:tgtEl>
                                        <p:attrNameLst>
                                          <p:attrName>style.visibility</p:attrName>
                                        </p:attrNameLst>
                                      </p:cBhvr>
                                      <p:to>
                                        <p:strVal val="visible"/>
                                      </p:to>
                                    </p:set>
                                    <p:anim calcmode="lin" valueType="num">
                                      <p:cBhvr>
                                        <p:cTn id="24"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7"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2">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5" presetClass="entr" presetSubtype="0" fill="hold" grpId="0" nodeType="clickEffect">
                                  <p:stCondLst>
                                    <p:cond delay="0"/>
                                  </p:stCondLst>
                                  <p:childTnLst>
                                    <p:set>
                                      <p:cBhvr>
                                        <p:cTn id="35" dur="1" fill="hold">
                                          <p:stCondLst>
                                            <p:cond delay="0"/>
                                          </p:stCondLst>
                                        </p:cTn>
                                        <p:tgtEl>
                                          <p:spTgt spid="2">
                                            <p:txEl>
                                              <p:pRg st="2" end="2"/>
                                            </p:txEl>
                                          </p:spTgt>
                                        </p:tgtEl>
                                        <p:attrNameLst>
                                          <p:attrName>style.visibility</p:attrName>
                                        </p:attrNameLst>
                                      </p:cBhvr>
                                      <p:to>
                                        <p:strVal val="visible"/>
                                      </p:to>
                                    </p:set>
                                    <p:anim calcmode="lin" valueType="num">
                                      <p:cBhvr>
                                        <p:cTn id="36"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9"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2">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5" presetClass="entr" presetSubtype="0" fill="hold" grpId="0"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anim calcmode="lin" valueType="num">
                                      <p:cBhvr>
                                        <p:cTn id="48"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49"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50"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51"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52"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53"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54"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5" dur="1000" decel="50000">
                                          <p:stCondLst>
                                            <p:cond delay="0"/>
                                          </p:stCondLst>
                                        </p:cTn>
                                        <p:tgtEl>
                                          <p:spTgt spid="2">
                                            <p:txEl>
                                              <p:pRg st="3" end="3"/>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5" presetClass="entr" presetSubtype="0" fill="hold" grpId="0" nodeType="clickEffect">
                                  <p:stCondLst>
                                    <p:cond delay="0"/>
                                  </p:stCondLst>
                                  <p:childTnLst>
                                    <p:set>
                                      <p:cBhvr>
                                        <p:cTn id="59" dur="1" fill="hold">
                                          <p:stCondLst>
                                            <p:cond delay="0"/>
                                          </p:stCondLst>
                                        </p:cTn>
                                        <p:tgtEl>
                                          <p:spTgt spid="2">
                                            <p:txEl>
                                              <p:pRg st="4" end="4"/>
                                            </p:txEl>
                                          </p:spTgt>
                                        </p:tgtEl>
                                        <p:attrNameLst>
                                          <p:attrName>style.visibility</p:attrName>
                                        </p:attrNameLst>
                                      </p:cBhvr>
                                      <p:to>
                                        <p:strVal val="visible"/>
                                      </p:to>
                                    </p:set>
                                    <p:anim calcmode="lin" valueType="num">
                                      <p:cBhvr>
                                        <p:cTn id="60" dur="500" decel="50000" fill="hold">
                                          <p:stCondLst>
                                            <p:cond delay="0"/>
                                          </p:stCondLst>
                                        </p:cTn>
                                        <p:tgtEl>
                                          <p:spTgt spid="2">
                                            <p:txEl>
                                              <p:pRg st="4" end="4"/>
                                            </p:txEl>
                                          </p:spTgt>
                                        </p:tgtEl>
                                        <p:attrNameLst>
                                          <p:attrName>style.rotation</p:attrName>
                                        </p:attrNameLst>
                                      </p:cBhvr>
                                      <p:tavLst>
                                        <p:tav tm="0">
                                          <p:val>
                                            <p:fltVal val="-90"/>
                                          </p:val>
                                        </p:tav>
                                        <p:tav tm="100000">
                                          <p:val>
                                            <p:fltVal val="0"/>
                                          </p:val>
                                        </p:tav>
                                      </p:tavLst>
                                    </p:anim>
                                    <p:anim calcmode="lin" valueType="num">
                                      <p:cBhvr>
                                        <p:cTn id="61" dur="500" decel="50000" fill="hold">
                                          <p:stCondLst>
                                            <p:cond delay="0"/>
                                          </p:stCondLst>
                                        </p:cTn>
                                        <p:tgtEl>
                                          <p:spTgt spid="2">
                                            <p:txEl>
                                              <p:pRg st="4" end="4"/>
                                            </p:txEl>
                                          </p:spTgt>
                                        </p:tgtEl>
                                        <p:attrNameLst>
                                          <p:attrName>ppt_w</p:attrName>
                                        </p:attrNameLst>
                                      </p:cBhvr>
                                      <p:tavLst>
                                        <p:tav tm="0">
                                          <p:val>
                                            <p:strVal val="#ppt_w"/>
                                          </p:val>
                                        </p:tav>
                                        <p:tav tm="100000">
                                          <p:val>
                                            <p:strVal val="#ppt_w*.05"/>
                                          </p:val>
                                        </p:tav>
                                      </p:tavLst>
                                    </p:anim>
                                    <p:anim calcmode="lin" valueType="num">
                                      <p:cBhvr>
                                        <p:cTn id="62" dur="500" accel="50000" fill="hold">
                                          <p:stCondLst>
                                            <p:cond delay="500"/>
                                          </p:stCondLst>
                                        </p:cTn>
                                        <p:tgtEl>
                                          <p:spTgt spid="2">
                                            <p:txEl>
                                              <p:pRg st="4" end="4"/>
                                            </p:txEl>
                                          </p:spTgt>
                                        </p:tgtEl>
                                        <p:attrNameLst>
                                          <p:attrName>ppt_w</p:attrName>
                                        </p:attrNameLst>
                                      </p:cBhvr>
                                      <p:tavLst>
                                        <p:tav tm="0">
                                          <p:val>
                                            <p:strVal val="#ppt_w*.05"/>
                                          </p:val>
                                        </p:tav>
                                        <p:tav tm="100000">
                                          <p:val>
                                            <p:strVal val="#ppt_w"/>
                                          </p:val>
                                        </p:tav>
                                      </p:tavLst>
                                    </p:anim>
                                    <p:anim calcmode="lin" valueType="num">
                                      <p:cBhvr>
                                        <p:cTn id="63" dur="1000" fill="hold"/>
                                        <p:tgtEl>
                                          <p:spTgt spid="2">
                                            <p:txEl>
                                              <p:pRg st="4" end="4"/>
                                            </p:txEl>
                                          </p:spTgt>
                                        </p:tgtEl>
                                        <p:attrNameLst>
                                          <p:attrName>ppt_h</p:attrName>
                                        </p:attrNameLst>
                                      </p:cBhvr>
                                      <p:tavLst>
                                        <p:tav tm="0">
                                          <p:val>
                                            <p:strVal val="#ppt_h"/>
                                          </p:val>
                                        </p:tav>
                                        <p:tav tm="100000">
                                          <p:val>
                                            <p:strVal val="#ppt_h"/>
                                          </p:val>
                                        </p:tav>
                                      </p:tavLst>
                                    </p:anim>
                                    <p:anim calcmode="lin" valueType="num">
                                      <p:cBhvr>
                                        <p:cTn id="64" dur="500" decel="50000" fill="hold">
                                          <p:stCondLst>
                                            <p:cond delay="0"/>
                                          </p:stCondLst>
                                        </p:cTn>
                                        <p:tgtEl>
                                          <p:spTgt spid="2">
                                            <p:txEl>
                                              <p:pRg st="4" end="4"/>
                                            </p:txEl>
                                          </p:spTgt>
                                        </p:tgtEl>
                                        <p:attrNameLst>
                                          <p:attrName>ppt_x</p:attrName>
                                        </p:attrNameLst>
                                      </p:cBhvr>
                                      <p:tavLst>
                                        <p:tav tm="0">
                                          <p:val>
                                            <p:strVal val="#ppt_x+.4"/>
                                          </p:val>
                                        </p:tav>
                                        <p:tav tm="100000">
                                          <p:val>
                                            <p:strVal val="#ppt_x"/>
                                          </p:val>
                                        </p:tav>
                                      </p:tavLst>
                                    </p:anim>
                                    <p:anim calcmode="lin" valueType="num">
                                      <p:cBhvr>
                                        <p:cTn id="65" dur="500" decel="50000" fill="hold">
                                          <p:stCondLst>
                                            <p:cond delay="0"/>
                                          </p:stCondLst>
                                        </p:cTn>
                                        <p:tgtEl>
                                          <p:spTgt spid="2">
                                            <p:txEl>
                                              <p:pRg st="4" end="4"/>
                                            </p:txEl>
                                          </p:spTgt>
                                        </p:tgtEl>
                                        <p:attrNameLst>
                                          <p:attrName>ppt_y</p:attrName>
                                        </p:attrNameLst>
                                      </p:cBhvr>
                                      <p:tavLst>
                                        <p:tav tm="0">
                                          <p:val>
                                            <p:strVal val="#ppt_y-.2"/>
                                          </p:val>
                                        </p:tav>
                                        <p:tav tm="100000">
                                          <p:val>
                                            <p:strVal val="#ppt_y+.1"/>
                                          </p:val>
                                        </p:tav>
                                      </p:tavLst>
                                    </p:anim>
                                    <p:anim calcmode="lin" valueType="num">
                                      <p:cBhvr>
                                        <p:cTn id="66" dur="500" accel="50000" fill="hold">
                                          <p:stCondLst>
                                            <p:cond delay="500"/>
                                          </p:stCondLst>
                                        </p:cTn>
                                        <p:tgtEl>
                                          <p:spTgt spid="2">
                                            <p:txEl>
                                              <p:pRg st="4" end="4"/>
                                            </p:txEl>
                                          </p:spTgt>
                                        </p:tgtEl>
                                        <p:attrNameLst>
                                          <p:attrName>ppt_y</p:attrName>
                                        </p:attrNameLst>
                                      </p:cBhvr>
                                      <p:tavLst>
                                        <p:tav tm="0">
                                          <p:val>
                                            <p:strVal val="#ppt_y+.1"/>
                                          </p:val>
                                        </p:tav>
                                        <p:tav tm="100000">
                                          <p:val>
                                            <p:strVal val="#ppt_y"/>
                                          </p:val>
                                        </p:tav>
                                      </p:tavLst>
                                    </p:anim>
                                    <p:animEffect transition="in" filter="fade">
                                      <p:cBhvr>
                                        <p:cTn id="67" dur="1000" decel="50000">
                                          <p:stCondLst>
                                            <p:cond delay="0"/>
                                          </p:stCondLst>
                                        </p:cTn>
                                        <p:tgtEl>
                                          <p:spTgt spid="2">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5" presetClass="entr" presetSubtype="0" fill="hold" grpId="0" nodeType="clickEffect">
                                  <p:stCondLst>
                                    <p:cond delay="0"/>
                                  </p:stCondLst>
                                  <p:childTnLst>
                                    <p:set>
                                      <p:cBhvr>
                                        <p:cTn id="71" dur="1" fill="hold">
                                          <p:stCondLst>
                                            <p:cond delay="0"/>
                                          </p:stCondLst>
                                        </p:cTn>
                                        <p:tgtEl>
                                          <p:spTgt spid="2">
                                            <p:txEl>
                                              <p:pRg st="5" end="5"/>
                                            </p:txEl>
                                          </p:spTgt>
                                        </p:tgtEl>
                                        <p:attrNameLst>
                                          <p:attrName>style.visibility</p:attrName>
                                        </p:attrNameLst>
                                      </p:cBhvr>
                                      <p:to>
                                        <p:strVal val="visible"/>
                                      </p:to>
                                    </p:set>
                                    <p:anim calcmode="lin" valueType="num">
                                      <p:cBhvr>
                                        <p:cTn id="72" dur="500" decel="50000" fill="hold">
                                          <p:stCondLst>
                                            <p:cond delay="0"/>
                                          </p:stCondLst>
                                        </p:cTn>
                                        <p:tgtEl>
                                          <p:spTgt spid="2">
                                            <p:txEl>
                                              <p:pRg st="5" end="5"/>
                                            </p:txEl>
                                          </p:spTgt>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2">
                                            <p:txEl>
                                              <p:pRg st="5" end="5"/>
                                            </p:txEl>
                                          </p:spTgt>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2">
                                            <p:txEl>
                                              <p:pRg st="5" end="5"/>
                                            </p:txEl>
                                          </p:spTgt>
                                        </p:tgtEl>
                                        <p:attrNameLst>
                                          <p:attrName>ppt_w</p:attrName>
                                        </p:attrNameLst>
                                      </p:cBhvr>
                                      <p:tavLst>
                                        <p:tav tm="0">
                                          <p:val>
                                            <p:strVal val="#ppt_w*.05"/>
                                          </p:val>
                                        </p:tav>
                                        <p:tav tm="100000">
                                          <p:val>
                                            <p:strVal val="#ppt_w"/>
                                          </p:val>
                                        </p:tav>
                                      </p:tavLst>
                                    </p:anim>
                                    <p:anim calcmode="lin" valueType="num">
                                      <p:cBhvr>
                                        <p:cTn id="75" dur="1000" fill="hold"/>
                                        <p:tgtEl>
                                          <p:spTgt spid="2">
                                            <p:txEl>
                                              <p:pRg st="5" end="5"/>
                                            </p:txEl>
                                          </p:spTgt>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2">
                                            <p:txEl>
                                              <p:pRg st="5" end="5"/>
                                            </p:txEl>
                                          </p:spTgt>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2">
                                            <p:txEl>
                                              <p:pRg st="5" end="5"/>
                                            </p:txEl>
                                          </p:spTgt>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2">
                                            <p:txEl>
                                              <p:pRg st="5" end="5"/>
                                            </p:txEl>
                                          </p:spTgt>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2">
                                            <p:txEl>
                                              <p:pRg st="5" end="5"/>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5" presetClass="entr" presetSubtype="0" fill="hold" grpId="0" nodeType="clickEffect">
                                  <p:stCondLst>
                                    <p:cond delay="0"/>
                                  </p:stCondLst>
                                  <p:childTnLst>
                                    <p:set>
                                      <p:cBhvr>
                                        <p:cTn id="83" dur="1" fill="hold">
                                          <p:stCondLst>
                                            <p:cond delay="0"/>
                                          </p:stCondLst>
                                        </p:cTn>
                                        <p:tgtEl>
                                          <p:spTgt spid="2">
                                            <p:txEl>
                                              <p:pRg st="6" end="6"/>
                                            </p:txEl>
                                          </p:spTgt>
                                        </p:tgtEl>
                                        <p:attrNameLst>
                                          <p:attrName>style.visibility</p:attrName>
                                        </p:attrNameLst>
                                      </p:cBhvr>
                                      <p:to>
                                        <p:strVal val="visible"/>
                                      </p:to>
                                    </p:set>
                                    <p:anim calcmode="lin" valueType="num">
                                      <p:cBhvr>
                                        <p:cTn id="84" dur="500" decel="50000" fill="hold">
                                          <p:stCondLst>
                                            <p:cond delay="0"/>
                                          </p:stCondLst>
                                        </p:cTn>
                                        <p:tgtEl>
                                          <p:spTgt spid="2">
                                            <p:txEl>
                                              <p:pRg st="6" end="6"/>
                                            </p:txEl>
                                          </p:spTgt>
                                        </p:tgtEl>
                                        <p:attrNameLst>
                                          <p:attrName>style.rotation</p:attrName>
                                        </p:attrNameLst>
                                      </p:cBhvr>
                                      <p:tavLst>
                                        <p:tav tm="0">
                                          <p:val>
                                            <p:fltVal val="-90"/>
                                          </p:val>
                                        </p:tav>
                                        <p:tav tm="100000">
                                          <p:val>
                                            <p:fltVal val="0"/>
                                          </p:val>
                                        </p:tav>
                                      </p:tavLst>
                                    </p:anim>
                                    <p:anim calcmode="lin" valueType="num">
                                      <p:cBhvr>
                                        <p:cTn id="85" dur="500" decel="50000" fill="hold">
                                          <p:stCondLst>
                                            <p:cond delay="0"/>
                                          </p:stCondLst>
                                        </p:cTn>
                                        <p:tgtEl>
                                          <p:spTgt spid="2">
                                            <p:txEl>
                                              <p:pRg st="6" end="6"/>
                                            </p:txEl>
                                          </p:spTgt>
                                        </p:tgtEl>
                                        <p:attrNameLst>
                                          <p:attrName>ppt_w</p:attrName>
                                        </p:attrNameLst>
                                      </p:cBhvr>
                                      <p:tavLst>
                                        <p:tav tm="0">
                                          <p:val>
                                            <p:strVal val="#ppt_w"/>
                                          </p:val>
                                        </p:tav>
                                        <p:tav tm="100000">
                                          <p:val>
                                            <p:strVal val="#ppt_w*.05"/>
                                          </p:val>
                                        </p:tav>
                                      </p:tavLst>
                                    </p:anim>
                                    <p:anim calcmode="lin" valueType="num">
                                      <p:cBhvr>
                                        <p:cTn id="86" dur="500" accel="50000" fill="hold">
                                          <p:stCondLst>
                                            <p:cond delay="500"/>
                                          </p:stCondLst>
                                        </p:cTn>
                                        <p:tgtEl>
                                          <p:spTgt spid="2">
                                            <p:txEl>
                                              <p:pRg st="6" end="6"/>
                                            </p:txEl>
                                          </p:spTgt>
                                        </p:tgtEl>
                                        <p:attrNameLst>
                                          <p:attrName>ppt_w</p:attrName>
                                        </p:attrNameLst>
                                      </p:cBhvr>
                                      <p:tavLst>
                                        <p:tav tm="0">
                                          <p:val>
                                            <p:strVal val="#ppt_w*.05"/>
                                          </p:val>
                                        </p:tav>
                                        <p:tav tm="100000">
                                          <p:val>
                                            <p:strVal val="#ppt_w"/>
                                          </p:val>
                                        </p:tav>
                                      </p:tavLst>
                                    </p:anim>
                                    <p:anim calcmode="lin" valueType="num">
                                      <p:cBhvr>
                                        <p:cTn id="87" dur="1000" fill="hold"/>
                                        <p:tgtEl>
                                          <p:spTgt spid="2">
                                            <p:txEl>
                                              <p:pRg st="6" end="6"/>
                                            </p:txEl>
                                          </p:spTgt>
                                        </p:tgtEl>
                                        <p:attrNameLst>
                                          <p:attrName>ppt_h</p:attrName>
                                        </p:attrNameLst>
                                      </p:cBhvr>
                                      <p:tavLst>
                                        <p:tav tm="0">
                                          <p:val>
                                            <p:strVal val="#ppt_h"/>
                                          </p:val>
                                        </p:tav>
                                        <p:tav tm="100000">
                                          <p:val>
                                            <p:strVal val="#ppt_h"/>
                                          </p:val>
                                        </p:tav>
                                      </p:tavLst>
                                    </p:anim>
                                    <p:anim calcmode="lin" valueType="num">
                                      <p:cBhvr>
                                        <p:cTn id="88" dur="500" decel="50000" fill="hold">
                                          <p:stCondLst>
                                            <p:cond delay="0"/>
                                          </p:stCondLst>
                                        </p:cTn>
                                        <p:tgtEl>
                                          <p:spTgt spid="2">
                                            <p:txEl>
                                              <p:pRg st="6" end="6"/>
                                            </p:txEl>
                                          </p:spTgt>
                                        </p:tgtEl>
                                        <p:attrNameLst>
                                          <p:attrName>ppt_x</p:attrName>
                                        </p:attrNameLst>
                                      </p:cBhvr>
                                      <p:tavLst>
                                        <p:tav tm="0">
                                          <p:val>
                                            <p:strVal val="#ppt_x+.4"/>
                                          </p:val>
                                        </p:tav>
                                        <p:tav tm="100000">
                                          <p:val>
                                            <p:strVal val="#ppt_x"/>
                                          </p:val>
                                        </p:tav>
                                      </p:tavLst>
                                    </p:anim>
                                    <p:anim calcmode="lin" valueType="num">
                                      <p:cBhvr>
                                        <p:cTn id="89" dur="500" decel="50000" fill="hold">
                                          <p:stCondLst>
                                            <p:cond delay="0"/>
                                          </p:stCondLst>
                                        </p:cTn>
                                        <p:tgtEl>
                                          <p:spTgt spid="2">
                                            <p:txEl>
                                              <p:pRg st="6" end="6"/>
                                            </p:txEl>
                                          </p:spTgt>
                                        </p:tgtEl>
                                        <p:attrNameLst>
                                          <p:attrName>ppt_y</p:attrName>
                                        </p:attrNameLst>
                                      </p:cBhvr>
                                      <p:tavLst>
                                        <p:tav tm="0">
                                          <p:val>
                                            <p:strVal val="#ppt_y-.2"/>
                                          </p:val>
                                        </p:tav>
                                        <p:tav tm="100000">
                                          <p:val>
                                            <p:strVal val="#ppt_y+.1"/>
                                          </p:val>
                                        </p:tav>
                                      </p:tavLst>
                                    </p:anim>
                                    <p:anim calcmode="lin" valueType="num">
                                      <p:cBhvr>
                                        <p:cTn id="90" dur="500" accel="50000" fill="hold">
                                          <p:stCondLst>
                                            <p:cond delay="500"/>
                                          </p:stCondLst>
                                        </p:cTn>
                                        <p:tgtEl>
                                          <p:spTgt spid="2">
                                            <p:txEl>
                                              <p:pRg st="6" end="6"/>
                                            </p:txEl>
                                          </p:spTgt>
                                        </p:tgtEl>
                                        <p:attrNameLst>
                                          <p:attrName>ppt_y</p:attrName>
                                        </p:attrNameLst>
                                      </p:cBhvr>
                                      <p:tavLst>
                                        <p:tav tm="0">
                                          <p:val>
                                            <p:strVal val="#ppt_y+.1"/>
                                          </p:val>
                                        </p:tav>
                                        <p:tav tm="100000">
                                          <p:val>
                                            <p:strVal val="#ppt_y"/>
                                          </p:val>
                                        </p:tav>
                                      </p:tavLst>
                                    </p:anim>
                                    <p:animEffect transition="in" filter="fade">
                                      <p:cBhvr>
                                        <p:cTn id="91" dur="1000" decel="50000">
                                          <p:stCondLst>
                                            <p:cond delay="0"/>
                                          </p:stCondLst>
                                        </p:cTn>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22213"/>
            <a:ext cx="8472518" cy="4792869"/>
          </a:xfrm>
        </p:spPr>
        <p:txBody>
          <a:bodyPr>
            <a:noAutofit/>
          </a:bodyPr>
          <a:lstStyle/>
          <a:p>
            <a:pPr lvl="0" algn="justLow"/>
            <a:r>
              <a:rPr lang="ar-EG" sz="3200" dirty="0" smtClean="0"/>
              <a:t>تعتبر إحدى طرائق التدريس الضرورية في تعليم المهارات.</a:t>
            </a:r>
            <a:endParaRPr lang="en-US" sz="3200" dirty="0" smtClean="0"/>
          </a:p>
          <a:p>
            <a:pPr lvl="0" algn="justLow"/>
            <a:r>
              <a:rPr lang="ar-EG" sz="3200" dirty="0" smtClean="0"/>
              <a:t>تعتبر إحدى الأساليب المهمة في تهيئة الطلاب للدرس وجذب انتباههم نحوه.</a:t>
            </a:r>
            <a:endParaRPr lang="en-US" sz="3200" dirty="0" smtClean="0"/>
          </a:p>
          <a:p>
            <a:pPr lvl="0" algn="justLow"/>
            <a:r>
              <a:rPr lang="ar-EG" sz="3200" dirty="0" smtClean="0"/>
              <a:t>اقتصادية في تكلفتها مقارنة بالتجريب المعملي لأنها تستخدم مواد وأجهزة وأدوات أقل.</a:t>
            </a:r>
            <a:endParaRPr lang="en-US" sz="3200" dirty="0" smtClean="0"/>
          </a:p>
          <a:p>
            <a:pPr algn="justLow"/>
            <a:r>
              <a:rPr lang="ar-EG" sz="3200" dirty="0" smtClean="0"/>
              <a:t>لا بديل عنها للحد من الخطورة التي قد تنجم عن استخدام الطلاب المواد والأجهزة .</a:t>
            </a:r>
          </a:p>
          <a:p>
            <a:pPr algn="justLow"/>
            <a:r>
              <a:rPr lang="ar-EG" sz="3200" dirty="0" smtClean="0"/>
              <a:t>ضرورية في حالة تدريب الطلاب على تشغيل الأجهزة أو التعامل مع المواد الحساسة .</a:t>
            </a:r>
            <a:endParaRPr lang="ar-EG" sz="3200" dirty="0"/>
          </a:p>
        </p:txBody>
      </p:sp>
      <p:sp>
        <p:nvSpPr>
          <p:cNvPr id="3" name="عنوان 2"/>
          <p:cNvSpPr>
            <a:spLocks noGrp="1"/>
          </p:cNvSpPr>
          <p:nvPr>
            <p:ph type="title"/>
          </p:nvPr>
        </p:nvSpPr>
        <p:spPr>
          <a:xfrm>
            <a:off x="285720" y="142852"/>
            <a:ext cx="8643998" cy="1143008"/>
          </a:xfrm>
          <a:solidFill>
            <a:srgbClr val="66FF99"/>
          </a:solidFill>
          <a:ln>
            <a:solidFill>
              <a:schemeClr val="accent3">
                <a:lumMod val="75000"/>
              </a:schemeClr>
            </a:solidFill>
          </a:ln>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r"/>
            <a:r>
              <a:rPr lang="ar-EG"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63500">
                    <a:schemeClr val="accent1">
                      <a:satMod val="175000"/>
                      <a:alpha val="40000"/>
                    </a:schemeClr>
                  </a:glow>
                  <a:outerShdw blurRad="80000" dist="40000" dir="5040000" algn="tl">
                    <a:srgbClr val="000000">
                      <a:alpha val="30000"/>
                    </a:srgbClr>
                  </a:outerShdw>
                </a:effectLst>
              </a:rPr>
              <a:t/>
            </a:r>
            <a:br>
              <a:rPr lang="ar-EG"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63500">
                    <a:schemeClr val="accent1">
                      <a:satMod val="175000"/>
                      <a:alpha val="40000"/>
                    </a:schemeClr>
                  </a:glow>
                  <a:outerShdw blurRad="80000" dist="40000" dir="5040000" algn="tl">
                    <a:srgbClr val="000000">
                      <a:alpha val="30000"/>
                    </a:srgbClr>
                  </a:outerShdw>
                </a:effectLst>
              </a:rPr>
            </a:br>
            <a:r>
              <a:rPr lang="ar-EG"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63500">
                    <a:schemeClr val="accent1">
                      <a:satMod val="175000"/>
                      <a:alpha val="40000"/>
                    </a:schemeClr>
                  </a:glow>
                  <a:outerShdw blurRad="80000" dist="40000" dir="5040000" algn="tl">
                    <a:srgbClr val="000000">
                      <a:alpha val="30000"/>
                    </a:srgbClr>
                  </a:outerShdw>
                </a:effectLst>
              </a:rPr>
              <a:t>ما مزايا العروض العملية المتقنة؟ </a:t>
            </a:r>
            <a:r>
              <a:rPr lang="en-US"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63500">
                    <a:schemeClr val="accent1">
                      <a:satMod val="175000"/>
                      <a:alpha val="40000"/>
                    </a:schemeClr>
                  </a:glow>
                  <a:outerShdw blurRad="80000" dist="40000" dir="5040000" algn="tl">
                    <a:srgbClr val="000000">
                      <a:alpha val="30000"/>
                    </a:srgbClr>
                  </a:outerShdw>
                </a:effectLst>
              </a:rPr>
              <a:t/>
            </a:r>
            <a:br>
              <a:rPr lang="en-US"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63500">
                    <a:schemeClr val="accent1">
                      <a:satMod val="175000"/>
                      <a:alpha val="40000"/>
                    </a:schemeClr>
                  </a:glow>
                  <a:outerShdw blurRad="80000" dist="40000" dir="5040000" algn="tl">
                    <a:srgbClr val="000000">
                      <a:alpha val="30000"/>
                    </a:srgbClr>
                  </a:outerShdw>
                </a:effectLst>
              </a:rPr>
            </a:br>
            <a:endParaRPr lang="ar-EG" sz="4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63500">
                  <a:schemeClr val="accent1">
                    <a:satMod val="175000"/>
                    <a:alpha val="40000"/>
                  </a:schemeClr>
                </a:glow>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p:cTn id="18"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p:cTn id="2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 calcmode="lin" valueType="num">
                                      <p:cBhvr>
                                        <p:cTn id="30"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p:cTn id="36"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285860"/>
            <a:ext cx="8786874" cy="5000660"/>
          </a:xfrm>
        </p:spPr>
        <p:txBody>
          <a:bodyPr>
            <a:noAutofit/>
          </a:bodyPr>
          <a:lstStyle/>
          <a:p>
            <a:pPr lvl="0" algn="justLow"/>
            <a:r>
              <a:rPr lang="ar-EG" sz="3600" dirty="0" smtClean="0"/>
              <a:t>لا تكفي العروض العملية وحدها لتعلم الطلاب للمهارات بل لابد من ممارستهم لهذه المهارات بأنفسهم.</a:t>
            </a:r>
            <a:endParaRPr lang="en-US" sz="3600" dirty="0" smtClean="0"/>
          </a:p>
          <a:p>
            <a:pPr lvl="0" algn="justLow"/>
            <a:r>
              <a:rPr lang="ar-EG" sz="3600" dirty="0" smtClean="0"/>
              <a:t>يصعب في بعض الأحيان رؤية الطلاب للعروض العملية وسماع الشرح الشفهي المصاحب لها.</a:t>
            </a:r>
            <a:endParaRPr lang="en-US" sz="3600" dirty="0" smtClean="0"/>
          </a:p>
          <a:p>
            <a:pPr lvl="0" algn="justLow"/>
            <a:r>
              <a:rPr lang="ar-EG" sz="3600" dirty="0" smtClean="0"/>
              <a:t>تعتمد غالباً على حاستي الرؤية والسمع وحدهما، لذا فقد يصعب على استخدام تلك العروض في تعلم الطلاب لخبرات وموضوعات تتطلب توظيف حواس أخرى، كالشم والتذوق واللمس.</a:t>
            </a:r>
            <a:endParaRPr lang="en-US" sz="3600" dirty="0" smtClean="0"/>
          </a:p>
          <a:p>
            <a:pPr lvl="0" algn="justLow"/>
            <a:endParaRPr lang="en-US" sz="3600" dirty="0" smtClean="0"/>
          </a:p>
          <a:p>
            <a:pPr algn="justLow"/>
            <a:endParaRPr lang="ar-EG" sz="3600" dirty="0"/>
          </a:p>
        </p:txBody>
      </p:sp>
      <p:sp>
        <p:nvSpPr>
          <p:cNvPr id="3" name="عنوان 2"/>
          <p:cNvSpPr>
            <a:spLocks noGrp="1"/>
          </p:cNvSpPr>
          <p:nvPr>
            <p:ph type="title"/>
          </p:nvPr>
        </p:nvSpPr>
        <p:spPr>
          <a:xfrm>
            <a:off x="285720" y="131762"/>
            <a:ext cx="8572560" cy="1011222"/>
          </a:xfrm>
        </p:spPr>
        <p:style>
          <a:lnRef idx="0">
            <a:schemeClr val="accent3"/>
          </a:lnRef>
          <a:fillRef idx="3">
            <a:schemeClr val="accent3"/>
          </a:fillRef>
          <a:effectRef idx="3">
            <a:schemeClr val="accent3"/>
          </a:effectRef>
          <a:fontRef idx="minor">
            <a:schemeClr val="lt1"/>
          </a:fontRef>
        </p:style>
        <p:txBody>
          <a:bodyPr>
            <a:normAutofit/>
          </a:bodyPr>
          <a:lstStyle/>
          <a:p>
            <a:pPr algn="r"/>
            <a:r>
              <a:rPr lang="ar-EG" sz="5400" spc="50" dirty="0" smtClean="0">
                <a:ln w="13500">
                  <a:solidFill>
                    <a:schemeClr val="accent1">
                      <a:shade val="2500"/>
                      <a:alpha val="6500"/>
                    </a:schemeClr>
                  </a:solidFill>
                  <a:prstDash val="solid"/>
                </a:ln>
                <a:solidFill>
                  <a:srgbClr val="FFFF00"/>
                </a:solidFill>
                <a:effectLst>
                  <a:innerShdw blurRad="50900" dist="38500" dir="13500000">
                    <a:srgbClr val="000000">
                      <a:alpha val="60000"/>
                    </a:srgbClr>
                  </a:innerShdw>
                </a:effectLst>
              </a:rPr>
              <a:t>ما حدود ومحددات العروض العملية؟</a:t>
            </a:r>
            <a:endParaRPr lang="ar-EG" sz="5400" spc="50" dirty="0">
              <a:ln w="13500">
                <a:solidFill>
                  <a:schemeClr val="accent1">
                    <a:shade val="2500"/>
                    <a:alpha val="6500"/>
                  </a:schemeClr>
                </a:solidFill>
                <a:prstDash val="solid"/>
              </a:ln>
              <a:solidFill>
                <a:srgbClr val="FFFF00"/>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edge">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wedge">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wedge">
                                      <p:cBhvr>
                                        <p:cTn id="24"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71480"/>
            <a:ext cx="8329642" cy="5435811"/>
          </a:xfrm>
        </p:spPr>
        <p:txBody>
          <a:bodyPr>
            <a:normAutofit/>
          </a:bodyPr>
          <a:lstStyle/>
          <a:p>
            <a:pPr lvl="0" algn="justLow"/>
            <a:r>
              <a:rPr lang="ar-EG" sz="3600" dirty="0" smtClean="0"/>
              <a:t>هنالك احتمال أن يقف الطلاب (أو بعضهم) أثناء العروض موقفاً سلبياً (أو موقف اللامبالاة) وخاصة إذا ما قدم العرض بأسلوب تلقيني خال من الإثارة وجذب الانتباه.</a:t>
            </a:r>
            <a:endParaRPr lang="en-US" sz="3600" dirty="0" smtClean="0"/>
          </a:p>
          <a:p>
            <a:pPr lvl="0" algn="justLow"/>
            <a:r>
              <a:rPr lang="ar-EG" sz="3600" dirty="0" smtClean="0"/>
              <a:t>قد تجرى العروض العملية بسرعة لا تتناسب مع الفروق الفردية بين الطلاب.</a:t>
            </a:r>
            <a:endParaRPr lang="en-US" sz="3600" dirty="0" smtClean="0"/>
          </a:p>
          <a:p>
            <a:pPr lvl="0" algn="justLow"/>
            <a:r>
              <a:rPr lang="ar-EG" sz="3600" dirty="0" smtClean="0"/>
              <a:t>يصعب أحياناً على المعلمين وخاصة حديثو الخبرة – ضبط النظام في الصف أثناء تقديم العروض العملية.</a:t>
            </a:r>
            <a:endParaRPr lang="ar-EG"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Autofit/>
          </a:bodyPr>
          <a:lstStyle/>
          <a:p>
            <a:pPr algn="justLow">
              <a:buNone/>
            </a:pPr>
            <a:r>
              <a:rPr lang="ar-EG" sz="4400" dirty="0" smtClean="0"/>
              <a:t>مجموعة السلوكيات (</a:t>
            </a:r>
            <a:r>
              <a:rPr lang="ar-EG" sz="4400" dirty="0" err="1" smtClean="0"/>
              <a:t>الأداءات</a:t>
            </a:r>
            <a:r>
              <a:rPr lang="ar-EG" sz="4400" dirty="0" smtClean="0"/>
              <a:t>) التدريسية التي يقوم </a:t>
            </a:r>
            <a:r>
              <a:rPr lang="ar-EG" sz="4400" dirty="0" err="1" smtClean="0"/>
              <a:t>بها</a:t>
            </a:r>
            <a:r>
              <a:rPr lang="ar-EG" sz="4400" dirty="0" smtClean="0"/>
              <a:t> المعلم بدقة وبسرعة وبقدرة على التكيف مع معطيات المواقف التدريسية في مواجهة طلابه ليبين لهم كيفية أداء فعل أو مهارة بشكل نموذجي وتظهر هذه السلوكيات في أداء المعلم (المعلم) لتلك المهارة .</a:t>
            </a:r>
            <a:endParaRPr lang="ar-EG" sz="4400" dirty="0"/>
          </a:p>
        </p:txBody>
      </p:sp>
      <p:sp>
        <p:nvSpPr>
          <p:cNvPr id="3" name="عنوان 2"/>
          <p:cNvSpPr>
            <a:spLocks noGrp="1"/>
          </p:cNvSpPr>
          <p:nvPr>
            <p:ph type="title"/>
          </p:nvPr>
        </p:nvSpPr>
        <p:spPr>
          <a:xfrm>
            <a:off x="457200" y="214290"/>
            <a:ext cx="8329642" cy="1071570"/>
          </a:xfrm>
        </p:spPr>
        <p:style>
          <a:lnRef idx="3">
            <a:schemeClr val="lt1"/>
          </a:lnRef>
          <a:fillRef idx="1">
            <a:schemeClr val="accent2"/>
          </a:fillRef>
          <a:effectRef idx="1">
            <a:schemeClr val="accent2"/>
          </a:effectRef>
          <a:fontRef idx="minor">
            <a:schemeClr val="lt1"/>
          </a:fontRef>
        </p:style>
        <p:txBody>
          <a:bodyPr>
            <a:normAutofit/>
          </a:bodyPr>
          <a:lstStyle/>
          <a:p>
            <a:pPr algn="r"/>
            <a:r>
              <a:rPr lang="en-US" sz="4800" dirty="0" smtClean="0">
                <a:effectLst>
                  <a:glow rad="139700">
                    <a:schemeClr val="accent5">
                      <a:satMod val="175000"/>
                      <a:alpha val="40000"/>
                    </a:schemeClr>
                  </a:glow>
                  <a:outerShdw blurRad="31750" dist="25400" dir="5400000" algn="tl" rotWithShape="0">
                    <a:srgbClr val="000000">
                      <a:alpha val="25000"/>
                    </a:srgbClr>
                  </a:outerShdw>
                </a:effectLst>
              </a:rPr>
              <a:t> </a:t>
            </a:r>
            <a:r>
              <a:rPr lang="ar-EG" sz="4800" dirty="0" smtClean="0">
                <a:effectLst>
                  <a:glow rad="139700">
                    <a:schemeClr val="accent5">
                      <a:satMod val="175000"/>
                      <a:alpha val="40000"/>
                    </a:schemeClr>
                  </a:glow>
                  <a:outerShdw blurRad="31750" dist="25400" dir="5400000" algn="tl" rotWithShape="0">
                    <a:srgbClr val="000000">
                      <a:alpha val="25000"/>
                    </a:srgbClr>
                  </a:outerShdw>
                </a:effectLst>
              </a:rPr>
              <a:t>ماذا نعني بمهارة تنفيذ العروض العملية؟</a:t>
            </a:r>
            <a:endParaRPr lang="ar-EG" sz="4800" dirty="0">
              <a:effectLst>
                <a:glow rad="139700">
                  <a:schemeClr val="accent5">
                    <a:satMod val="175000"/>
                    <a:alpha val="40000"/>
                  </a:schemeClr>
                </a:glow>
                <a:outerShdw blurRad="31750" dist="25400" dir="5400000" algn="tl" rotWithShape="0">
                  <a:srgbClr val="000000">
                    <a:alpha val="2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10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3632</TotalTime>
  <Words>2149</Words>
  <Application>Microsoft Office PowerPoint</Application>
  <PresentationFormat>عرض على الشاشة (3:4)‏</PresentationFormat>
  <Paragraphs>146</Paragraphs>
  <Slides>35</Slides>
  <Notes>0</Notes>
  <HiddenSlides>0</HiddenSlides>
  <MMClips>0</MMClips>
  <ScaleCrop>false</ScaleCrop>
  <HeadingPairs>
    <vt:vector size="4" baseType="variant">
      <vt:variant>
        <vt:lpstr>سمة</vt:lpstr>
      </vt:variant>
      <vt:variant>
        <vt:i4>1</vt:i4>
      </vt:variant>
      <vt:variant>
        <vt:lpstr>عناوين الشرائح</vt:lpstr>
      </vt:variant>
      <vt:variant>
        <vt:i4>35</vt:i4>
      </vt:variant>
    </vt:vector>
  </HeadingPairs>
  <TitlesOfParts>
    <vt:vector size="36" baseType="lpstr">
      <vt:lpstr>ملتقى</vt:lpstr>
      <vt:lpstr>الفرقة/ الدبلوم العام تخصص / فيزياء وكيمياء مقرر / تدريس مصغر ”2“  كود المقرر/ Curr محاضرات الاسبوع السادس والسابع  الفصل الدراسي الثاني 2019 - 2020 أستاذ المقرر/ د.دعاء عبد الرحمن عبد العزيز                 د. عزة أبو غصيبة </vt:lpstr>
      <vt:lpstr>الاسبوع السادس مهارة تنفيذ العروض العملية</vt:lpstr>
      <vt:lpstr>ماذا يعني العرض العملي؟ </vt:lpstr>
      <vt:lpstr>الشريحة 4</vt:lpstr>
      <vt:lpstr>فيم تستخدم العروض العملية في التدريس؟</vt:lpstr>
      <vt:lpstr> ما مزايا العروض العملية المتقنة؟  </vt:lpstr>
      <vt:lpstr>ما حدود ومحددات العروض العملية؟</vt:lpstr>
      <vt:lpstr>الشريحة 8</vt:lpstr>
      <vt:lpstr> ماذا نعني بمهارة تنفيذ العروض العملية؟</vt:lpstr>
      <vt:lpstr>الشريحة 10</vt:lpstr>
      <vt:lpstr>أبرز سلوكيات ذلك المعلم :</vt:lpstr>
      <vt:lpstr>الشريحة 12</vt:lpstr>
      <vt:lpstr>الشريحة 13</vt:lpstr>
      <vt:lpstr>الشريحة 14</vt:lpstr>
      <vt:lpstr>الاسبوع السابع مهارة التدريس الاستقصائي</vt:lpstr>
      <vt:lpstr>الاستقصاء</vt:lpstr>
      <vt:lpstr>الشريحة 17</vt:lpstr>
      <vt:lpstr>الشريحة 18</vt:lpstr>
      <vt:lpstr> بعض نماذج التدريس الاستقصائى: </vt:lpstr>
      <vt:lpstr>نموذج سُكمان الاستقصائى</vt:lpstr>
      <vt:lpstr>افتراضات نموذج سُكمان </vt:lpstr>
      <vt:lpstr>الشريحة 22</vt:lpstr>
      <vt:lpstr>  كيفية التدريس وفق نموذج سكمان: </vt:lpstr>
      <vt:lpstr>الشريحة 24</vt:lpstr>
      <vt:lpstr>الشريحة 25</vt:lpstr>
      <vt:lpstr>الشريحة 26</vt:lpstr>
      <vt:lpstr>الشريحة 27</vt:lpstr>
      <vt:lpstr>الشريحة 28</vt:lpstr>
      <vt:lpstr>الشريحة 29</vt:lpstr>
      <vt:lpstr>الشريحة 30</vt:lpstr>
      <vt:lpstr>ما مزايا التدريس الاستقصائي؟:</vt:lpstr>
      <vt:lpstr>الشريحة 32</vt:lpstr>
      <vt:lpstr>ما الانتقادات الموجهة للتدريس الاستقصائي؟</vt:lpstr>
      <vt:lpstr>الشريحة 34</vt:lpstr>
      <vt:lpstr> ماذا نعنى بمهارة التدريس الاستقصائي؟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التدريس المصغر الجزء الثاني</dc:title>
  <dc:creator>ts</dc:creator>
  <cp:lastModifiedBy>ts</cp:lastModifiedBy>
  <cp:revision>389</cp:revision>
  <dcterms:created xsi:type="dcterms:W3CDTF">2016-02-08T12:11:18Z</dcterms:created>
  <dcterms:modified xsi:type="dcterms:W3CDTF">2020-03-17T08:08:46Z</dcterms:modified>
</cp:coreProperties>
</file>